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png" Type="http://schemas.openxmlformats.org/officeDocument/2006/relationships/image"/><Relationship Id="rId5" Target="../media/image34.png" Type="http://schemas.openxmlformats.org/officeDocument/2006/relationships/image"/><Relationship Id="rId6"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jpe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png" Type="http://schemas.openxmlformats.org/officeDocument/2006/relationships/image"/><Relationship Id="rId5" Target="../media/image34.png" Type="http://schemas.openxmlformats.org/officeDocument/2006/relationships/image"/><Relationship Id="rId6"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12765" r="0" b="-12765"/>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73748" y="7036704"/>
            <a:ext cx="7913921" cy="557784"/>
          </a:xfrm>
          <a:prstGeom prst="rect">
            <a:avLst/>
          </a:prstGeom>
        </p:spPr>
        <p:txBody>
          <a:bodyPr anchor="t" rtlCol="false" tIns="0" lIns="0" bIns="0" rIns="0">
            <a:spAutoFit/>
          </a:bodyPr>
          <a:lstStyle/>
          <a:p>
            <a:pPr algn="l" marL="0" indent="0" lvl="0">
              <a:lnSpc>
                <a:spcPts val="4428"/>
              </a:lnSpc>
              <a:spcBef>
                <a:spcPct val="0"/>
              </a:spcBef>
            </a:pPr>
            <a:r>
              <a:rPr lang="en-US" sz="3600">
                <a:solidFill>
                  <a:srgbClr val="56AEFF"/>
                </a:solidFill>
                <a:latin typeface="DM Sans Italics"/>
              </a:rPr>
              <a:t>Presented by: Tasoulis k SIA</a:t>
            </a:r>
          </a:p>
        </p:txBody>
      </p:sp>
      <p:sp>
        <p:nvSpPr>
          <p:cNvPr name="TextBox 10" id="10"/>
          <p:cNvSpPr txBox="true"/>
          <p:nvPr/>
        </p:nvSpPr>
        <p:spPr>
          <a:xfrm rot="0">
            <a:off x="1573748" y="3615629"/>
            <a:ext cx="10959085" cy="1269206"/>
          </a:xfrm>
          <a:prstGeom prst="rect">
            <a:avLst/>
          </a:prstGeom>
        </p:spPr>
        <p:txBody>
          <a:bodyPr anchor="t" rtlCol="false" tIns="0" lIns="0" bIns="0" rIns="0">
            <a:spAutoFit/>
          </a:bodyPr>
          <a:lstStyle/>
          <a:p>
            <a:pPr>
              <a:lnSpc>
                <a:spcPts val="9848"/>
              </a:lnSpc>
            </a:pPr>
            <a:r>
              <a:rPr lang="en-US" sz="8207">
                <a:solidFill>
                  <a:srgbClr val="FFFBFB"/>
                </a:solidFill>
                <a:latin typeface="Now Bold"/>
              </a:rPr>
              <a:t>LINANKIS.DIGITAL</a:t>
            </a:r>
          </a:p>
        </p:txBody>
      </p:sp>
      <p:sp>
        <p:nvSpPr>
          <p:cNvPr name="TextBox 11" id="11"/>
          <p:cNvSpPr txBox="true"/>
          <p:nvPr/>
        </p:nvSpPr>
        <p:spPr>
          <a:xfrm rot="0">
            <a:off x="1573748" y="4875311"/>
            <a:ext cx="9659937" cy="1733966"/>
          </a:xfrm>
          <a:prstGeom prst="rect">
            <a:avLst/>
          </a:prstGeom>
        </p:spPr>
        <p:txBody>
          <a:bodyPr anchor="t" rtlCol="false" tIns="0" lIns="0" bIns="0" rIns="0">
            <a:spAutoFit/>
          </a:bodyPr>
          <a:lstStyle/>
          <a:p>
            <a:pPr>
              <a:lnSpc>
                <a:spcPts val="13568"/>
              </a:lnSpc>
            </a:pPr>
            <a:r>
              <a:rPr lang="en-US" sz="11306">
                <a:solidFill>
                  <a:srgbClr val="56AEFF"/>
                </a:solidFill>
                <a:latin typeface="Now Bold"/>
              </a:rPr>
              <a:t>CHALLENGE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18047" y="5143500"/>
            <a:ext cx="10516121" cy="1887039"/>
          </a:xfrm>
          <a:custGeom>
            <a:avLst/>
            <a:gdLst/>
            <a:ahLst/>
            <a:cxnLst/>
            <a:rect r="r" b="b" t="t" l="l"/>
            <a:pathLst>
              <a:path h="1887039" w="10516121">
                <a:moveTo>
                  <a:pt x="0" y="0"/>
                </a:moveTo>
                <a:lnTo>
                  <a:pt x="10516121" y="0"/>
                </a:lnTo>
                <a:lnTo>
                  <a:pt x="10516121" y="1887039"/>
                </a:lnTo>
                <a:lnTo>
                  <a:pt x="0" y="1887039"/>
                </a:lnTo>
                <a:lnTo>
                  <a:pt x="0" y="0"/>
                </a:lnTo>
                <a:close/>
              </a:path>
            </a:pathLst>
          </a:custGeom>
          <a:blipFill>
            <a:blip r:embed="rId4"/>
            <a:stretch>
              <a:fillRect l="0" t="0" r="0" b="0"/>
            </a:stretch>
          </a:blipFill>
        </p:spPr>
      </p:sp>
      <p:sp>
        <p:nvSpPr>
          <p:cNvPr name="Freeform 5" id="5"/>
          <p:cNvSpPr/>
          <p:nvPr/>
        </p:nvSpPr>
        <p:spPr>
          <a:xfrm flipH="false" flipV="false" rot="0">
            <a:off x="7739806" y="5493251"/>
            <a:ext cx="1985883" cy="1410241"/>
          </a:xfrm>
          <a:custGeom>
            <a:avLst/>
            <a:gdLst/>
            <a:ahLst/>
            <a:cxnLst/>
            <a:rect r="r" b="b" t="t" l="l"/>
            <a:pathLst>
              <a:path h="1410241" w="1985883">
                <a:moveTo>
                  <a:pt x="0" y="0"/>
                </a:moveTo>
                <a:lnTo>
                  <a:pt x="1985883" y="0"/>
                </a:lnTo>
                <a:lnTo>
                  <a:pt x="1985883" y="1410241"/>
                </a:lnTo>
                <a:lnTo>
                  <a:pt x="0" y="1410241"/>
                </a:lnTo>
                <a:lnTo>
                  <a:pt x="0" y="0"/>
                </a:lnTo>
                <a:close/>
              </a:path>
            </a:pathLst>
          </a:custGeom>
          <a:blipFill>
            <a:blip r:embed="rId5"/>
            <a:stretch>
              <a:fillRect l="-549" t="0" r="0" b="0"/>
            </a:stretch>
          </a:blipFill>
        </p:spPr>
      </p:sp>
      <p:sp>
        <p:nvSpPr>
          <p:cNvPr name="Freeform 6" id="6"/>
          <p:cNvSpPr/>
          <p:nvPr/>
        </p:nvSpPr>
        <p:spPr>
          <a:xfrm flipH="false" flipV="false" rot="0">
            <a:off x="3893610" y="7712245"/>
            <a:ext cx="10500780" cy="2210691"/>
          </a:xfrm>
          <a:custGeom>
            <a:avLst/>
            <a:gdLst/>
            <a:ahLst/>
            <a:cxnLst/>
            <a:rect r="r" b="b" t="t" l="l"/>
            <a:pathLst>
              <a:path h="2210691" w="10500780">
                <a:moveTo>
                  <a:pt x="0" y="0"/>
                </a:moveTo>
                <a:lnTo>
                  <a:pt x="10500780" y="0"/>
                </a:lnTo>
                <a:lnTo>
                  <a:pt x="10500780" y="2210690"/>
                </a:lnTo>
                <a:lnTo>
                  <a:pt x="0" y="2210690"/>
                </a:lnTo>
                <a:lnTo>
                  <a:pt x="0" y="0"/>
                </a:lnTo>
                <a:close/>
              </a:path>
            </a:pathLst>
          </a:custGeom>
          <a:blipFill>
            <a:blip r:embed="rId6"/>
            <a:stretch>
              <a:fillRect l="0" t="0" r="0" b="0"/>
            </a:stretch>
          </a:blipFill>
        </p:spPr>
      </p:sp>
      <p:sp>
        <p:nvSpPr>
          <p:cNvPr name="Freeform 7" id="7"/>
          <p:cNvSpPr/>
          <p:nvPr/>
        </p:nvSpPr>
        <p:spPr>
          <a:xfrm flipH="false" flipV="false" rot="7591415">
            <a:off x="6531490" y="6959546"/>
            <a:ext cx="1776800" cy="537482"/>
          </a:xfrm>
          <a:custGeom>
            <a:avLst/>
            <a:gdLst/>
            <a:ahLst/>
            <a:cxnLst/>
            <a:rect r="r" b="b" t="t" l="l"/>
            <a:pathLst>
              <a:path h="537482" w="1776800">
                <a:moveTo>
                  <a:pt x="0" y="0"/>
                </a:moveTo>
                <a:lnTo>
                  <a:pt x="1776800" y="0"/>
                </a:lnTo>
                <a:lnTo>
                  <a:pt x="1776800" y="537482"/>
                </a:lnTo>
                <a:lnTo>
                  <a:pt x="0" y="5374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018608">
            <a:off x="9094767" y="7079048"/>
            <a:ext cx="3565781" cy="1078649"/>
          </a:xfrm>
          <a:custGeom>
            <a:avLst/>
            <a:gdLst/>
            <a:ahLst/>
            <a:cxnLst/>
            <a:rect r="r" b="b" t="t" l="l"/>
            <a:pathLst>
              <a:path h="1078649" w="3565781">
                <a:moveTo>
                  <a:pt x="0" y="0"/>
                </a:moveTo>
                <a:lnTo>
                  <a:pt x="3565781" y="0"/>
                </a:lnTo>
                <a:lnTo>
                  <a:pt x="3565781" y="1078649"/>
                </a:lnTo>
                <a:lnTo>
                  <a:pt x="0" y="1078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2489076">
            <a:off x="6450349" y="6339088"/>
            <a:ext cx="1078620" cy="3383907"/>
          </a:xfrm>
          <a:custGeom>
            <a:avLst/>
            <a:gdLst/>
            <a:ahLst/>
            <a:cxnLst/>
            <a:rect r="r" b="b" t="t" l="l"/>
            <a:pathLst>
              <a:path h="3383907" w="1078620">
                <a:moveTo>
                  <a:pt x="0" y="0"/>
                </a:moveTo>
                <a:lnTo>
                  <a:pt x="1078621" y="0"/>
                </a:lnTo>
                <a:lnTo>
                  <a:pt x="1078621" y="3383907"/>
                </a:lnTo>
                <a:lnTo>
                  <a:pt x="0" y="3383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966870">
            <a:off x="9244927" y="6562383"/>
            <a:ext cx="909212" cy="2717754"/>
          </a:xfrm>
          <a:custGeom>
            <a:avLst/>
            <a:gdLst/>
            <a:ahLst/>
            <a:cxnLst/>
            <a:rect r="r" b="b" t="t" l="l"/>
            <a:pathLst>
              <a:path h="2717754" w="909212">
                <a:moveTo>
                  <a:pt x="0" y="0"/>
                </a:moveTo>
                <a:lnTo>
                  <a:pt x="909213" y="0"/>
                </a:lnTo>
                <a:lnTo>
                  <a:pt x="909213" y="2717754"/>
                </a:lnTo>
                <a:lnTo>
                  <a:pt x="0" y="27177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5334986">
            <a:off x="7421184" y="7625077"/>
            <a:ext cx="2186546" cy="661430"/>
          </a:xfrm>
          <a:custGeom>
            <a:avLst/>
            <a:gdLst/>
            <a:ahLst/>
            <a:cxnLst/>
            <a:rect r="r" b="b" t="t" l="l"/>
            <a:pathLst>
              <a:path h="661430" w="2186546">
                <a:moveTo>
                  <a:pt x="0" y="0"/>
                </a:moveTo>
                <a:lnTo>
                  <a:pt x="2186546" y="0"/>
                </a:lnTo>
                <a:lnTo>
                  <a:pt x="2186546" y="661430"/>
                </a:lnTo>
                <a:lnTo>
                  <a:pt x="0" y="661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120961" y="907841"/>
            <a:ext cx="11510293" cy="1472565"/>
          </a:xfrm>
          <a:prstGeom prst="rect">
            <a:avLst/>
          </a:prstGeom>
        </p:spPr>
        <p:txBody>
          <a:bodyPr anchor="t" rtlCol="false" tIns="0" lIns="0" bIns="0" rIns="0">
            <a:spAutoFit/>
          </a:bodyPr>
          <a:lstStyle/>
          <a:p>
            <a:pPr algn="ctr">
              <a:lnSpc>
                <a:spcPts val="5724"/>
              </a:lnSpc>
            </a:pPr>
            <a:r>
              <a:rPr lang="en-US" sz="4770">
                <a:solidFill>
                  <a:srgbClr val="FFFFFF"/>
                </a:solidFill>
                <a:latin typeface="Now Bold"/>
              </a:rPr>
              <a:t>COMPARISON </a:t>
            </a:r>
          </a:p>
          <a:p>
            <a:pPr algn="ctr" marL="0" indent="0" lvl="0">
              <a:lnSpc>
                <a:spcPts val="5724"/>
              </a:lnSpc>
              <a:spcBef>
                <a:spcPct val="0"/>
              </a:spcBef>
            </a:pPr>
            <a:r>
              <a:rPr lang="en-US" sz="4770">
                <a:solidFill>
                  <a:srgbClr val="FFFFFF"/>
                </a:solidFill>
                <a:latin typeface="Now Bold"/>
              </a:rPr>
              <a:t>ALGORITHM </a:t>
            </a:r>
          </a:p>
        </p:txBody>
      </p:sp>
      <p:sp>
        <p:nvSpPr>
          <p:cNvPr name="TextBox 13" id="13"/>
          <p:cNvSpPr txBox="true"/>
          <p:nvPr/>
        </p:nvSpPr>
        <p:spPr>
          <a:xfrm rot="0">
            <a:off x="5531991" y="2694731"/>
            <a:ext cx="6688233" cy="1571625"/>
          </a:xfrm>
          <a:prstGeom prst="rect">
            <a:avLst/>
          </a:prstGeom>
        </p:spPr>
        <p:txBody>
          <a:bodyPr anchor="t" rtlCol="false" tIns="0" lIns="0" bIns="0" rIns="0">
            <a:spAutoFit/>
          </a:bodyPr>
          <a:lstStyle/>
          <a:p>
            <a:pPr algn="ctr" marL="0" indent="0" lvl="0">
              <a:lnSpc>
                <a:spcPts val="4199"/>
              </a:lnSpc>
              <a:spcBef>
                <a:spcPct val="0"/>
              </a:spcBef>
            </a:pPr>
            <a:r>
              <a:rPr lang="en-US" sz="3499">
                <a:solidFill>
                  <a:srgbClr val="FFFFFF"/>
                </a:solidFill>
                <a:latin typeface="Now"/>
              </a:rPr>
              <a:t>Compare word found in designer with each neighbor in developer’s web page</a:t>
            </a:r>
          </a:p>
        </p:txBody>
      </p:sp>
      <p:sp>
        <p:nvSpPr>
          <p:cNvPr name="TextBox 14" id="14"/>
          <p:cNvSpPr txBox="true"/>
          <p:nvPr/>
        </p:nvSpPr>
        <p:spPr>
          <a:xfrm rot="0">
            <a:off x="524979" y="5493251"/>
            <a:ext cx="2750217" cy="16764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FFFFFF"/>
                </a:solidFill>
                <a:latin typeface="Now"/>
              </a:rPr>
              <a:t>Screenshot from designer’s abstract implementation</a:t>
            </a:r>
          </a:p>
        </p:txBody>
      </p:sp>
      <p:sp>
        <p:nvSpPr>
          <p:cNvPr name="TextBox 15" id="15"/>
          <p:cNvSpPr txBox="true"/>
          <p:nvPr/>
        </p:nvSpPr>
        <p:spPr>
          <a:xfrm rot="0">
            <a:off x="524979" y="7979390"/>
            <a:ext cx="2750217" cy="16764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FFFFFF"/>
                </a:solidFill>
                <a:latin typeface="Now"/>
              </a:rPr>
              <a:t>Screenshot from developer’s implementation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18047" y="5143500"/>
            <a:ext cx="10516121" cy="1887039"/>
          </a:xfrm>
          <a:custGeom>
            <a:avLst/>
            <a:gdLst/>
            <a:ahLst/>
            <a:cxnLst/>
            <a:rect r="r" b="b" t="t" l="l"/>
            <a:pathLst>
              <a:path h="1887039" w="10516121">
                <a:moveTo>
                  <a:pt x="0" y="0"/>
                </a:moveTo>
                <a:lnTo>
                  <a:pt x="10516121" y="0"/>
                </a:lnTo>
                <a:lnTo>
                  <a:pt x="10516121" y="1887039"/>
                </a:lnTo>
                <a:lnTo>
                  <a:pt x="0" y="1887039"/>
                </a:lnTo>
                <a:lnTo>
                  <a:pt x="0" y="0"/>
                </a:lnTo>
                <a:close/>
              </a:path>
            </a:pathLst>
          </a:custGeom>
          <a:blipFill>
            <a:blip r:embed="rId4"/>
            <a:stretch>
              <a:fillRect l="0" t="0" r="0" b="0"/>
            </a:stretch>
          </a:blipFill>
        </p:spPr>
      </p:sp>
      <p:sp>
        <p:nvSpPr>
          <p:cNvPr name="Freeform 5" id="5"/>
          <p:cNvSpPr/>
          <p:nvPr/>
        </p:nvSpPr>
        <p:spPr>
          <a:xfrm flipH="false" flipV="false" rot="0">
            <a:off x="7739806" y="5493251"/>
            <a:ext cx="1985883" cy="1410241"/>
          </a:xfrm>
          <a:custGeom>
            <a:avLst/>
            <a:gdLst/>
            <a:ahLst/>
            <a:cxnLst/>
            <a:rect r="r" b="b" t="t" l="l"/>
            <a:pathLst>
              <a:path h="1410241" w="1985883">
                <a:moveTo>
                  <a:pt x="0" y="0"/>
                </a:moveTo>
                <a:lnTo>
                  <a:pt x="1985883" y="0"/>
                </a:lnTo>
                <a:lnTo>
                  <a:pt x="1985883" y="1410241"/>
                </a:lnTo>
                <a:lnTo>
                  <a:pt x="0" y="1410241"/>
                </a:lnTo>
                <a:lnTo>
                  <a:pt x="0" y="0"/>
                </a:lnTo>
                <a:close/>
              </a:path>
            </a:pathLst>
          </a:custGeom>
          <a:blipFill>
            <a:blip r:embed="rId5"/>
            <a:stretch>
              <a:fillRect l="-549" t="0" r="0" b="0"/>
            </a:stretch>
          </a:blipFill>
        </p:spPr>
      </p:sp>
      <p:sp>
        <p:nvSpPr>
          <p:cNvPr name="Freeform 6" id="6"/>
          <p:cNvSpPr/>
          <p:nvPr/>
        </p:nvSpPr>
        <p:spPr>
          <a:xfrm flipH="false" flipV="false" rot="0">
            <a:off x="3893610" y="7712245"/>
            <a:ext cx="10500780" cy="2210691"/>
          </a:xfrm>
          <a:custGeom>
            <a:avLst/>
            <a:gdLst/>
            <a:ahLst/>
            <a:cxnLst/>
            <a:rect r="r" b="b" t="t" l="l"/>
            <a:pathLst>
              <a:path h="2210691" w="10500780">
                <a:moveTo>
                  <a:pt x="0" y="0"/>
                </a:moveTo>
                <a:lnTo>
                  <a:pt x="10500780" y="0"/>
                </a:lnTo>
                <a:lnTo>
                  <a:pt x="10500780" y="2210690"/>
                </a:lnTo>
                <a:lnTo>
                  <a:pt x="0" y="2210690"/>
                </a:lnTo>
                <a:lnTo>
                  <a:pt x="0" y="0"/>
                </a:lnTo>
                <a:close/>
              </a:path>
            </a:pathLst>
          </a:custGeom>
          <a:blipFill>
            <a:blip r:embed="rId6"/>
            <a:stretch>
              <a:fillRect l="0" t="0" r="0" b="0"/>
            </a:stretch>
          </a:blipFill>
        </p:spPr>
      </p:sp>
      <p:sp>
        <p:nvSpPr>
          <p:cNvPr name="Freeform 7" id="7"/>
          <p:cNvSpPr/>
          <p:nvPr/>
        </p:nvSpPr>
        <p:spPr>
          <a:xfrm flipH="false" flipV="false" rot="7591415">
            <a:off x="6531490" y="6959546"/>
            <a:ext cx="1776800" cy="537482"/>
          </a:xfrm>
          <a:custGeom>
            <a:avLst/>
            <a:gdLst/>
            <a:ahLst/>
            <a:cxnLst/>
            <a:rect r="r" b="b" t="t" l="l"/>
            <a:pathLst>
              <a:path h="537482" w="1776800">
                <a:moveTo>
                  <a:pt x="0" y="0"/>
                </a:moveTo>
                <a:lnTo>
                  <a:pt x="1776800" y="0"/>
                </a:lnTo>
                <a:lnTo>
                  <a:pt x="1776800" y="537482"/>
                </a:lnTo>
                <a:lnTo>
                  <a:pt x="0" y="5374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018608">
            <a:off x="9094767" y="7079048"/>
            <a:ext cx="3565781" cy="1078649"/>
          </a:xfrm>
          <a:custGeom>
            <a:avLst/>
            <a:gdLst/>
            <a:ahLst/>
            <a:cxnLst/>
            <a:rect r="r" b="b" t="t" l="l"/>
            <a:pathLst>
              <a:path h="1078649" w="3565781">
                <a:moveTo>
                  <a:pt x="0" y="0"/>
                </a:moveTo>
                <a:lnTo>
                  <a:pt x="3565781" y="0"/>
                </a:lnTo>
                <a:lnTo>
                  <a:pt x="3565781" y="1078649"/>
                </a:lnTo>
                <a:lnTo>
                  <a:pt x="0" y="1078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2489076">
            <a:off x="6450349" y="6339088"/>
            <a:ext cx="1078620" cy="3383907"/>
          </a:xfrm>
          <a:custGeom>
            <a:avLst/>
            <a:gdLst/>
            <a:ahLst/>
            <a:cxnLst/>
            <a:rect r="r" b="b" t="t" l="l"/>
            <a:pathLst>
              <a:path h="3383907" w="1078620">
                <a:moveTo>
                  <a:pt x="0" y="0"/>
                </a:moveTo>
                <a:lnTo>
                  <a:pt x="1078621" y="0"/>
                </a:lnTo>
                <a:lnTo>
                  <a:pt x="1078621" y="3383907"/>
                </a:lnTo>
                <a:lnTo>
                  <a:pt x="0" y="3383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966870">
            <a:off x="9244927" y="6562383"/>
            <a:ext cx="909212" cy="2717754"/>
          </a:xfrm>
          <a:custGeom>
            <a:avLst/>
            <a:gdLst/>
            <a:ahLst/>
            <a:cxnLst/>
            <a:rect r="r" b="b" t="t" l="l"/>
            <a:pathLst>
              <a:path h="2717754" w="909212">
                <a:moveTo>
                  <a:pt x="0" y="0"/>
                </a:moveTo>
                <a:lnTo>
                  <a:pt x="909213" y="0"/>
                </a:lnTo>
                <a:lnTo>
                  <a:pt x="909213" y="2717754"/>
                </a:lnTo>
                <a:lnTo>
                  <a:pt x="0" y="27177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5334986">
            <a:off x="7421184" y="7625077"/>
            <a:ext cx="2186546" cy="661430"/>
          </a:xfrm>
          <a:custGeom>
            <a:avLst/>
            <a:gdLst/>
            <a:ahLst/>
            <a:cxnLst/>
            <a:rect r="r" b="b" t="t" l="l"/>
            <a:pathLst>
              <a:path h="661430" w="2186546">
                <a:moveTo>
                  <a:pt x="0" y="0"/>
                </a:moveTo>
                <a:lnTo>
                  <a:pt x="2186546" y="0"/>
                </a:lnTo>
                <a:lnTo>
                  <a:pt x="2186546" y="661430"/>
                </a:lnTo>
                <a:lnTo>
                  <a:pt x="0" y="661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362768" y="5205498"/>
            <a:ext cx="3745375" cy="2251907"/>
          </a:xfrm>
          <a:custGeom>
            <a:avLst/>
            <a:gdLst/>
            <a:ahLst/>
            <a:cxnLst/>
            <a:rect r="r" b="b" t="t" l="l"/>
            <a:pathLst>
              <a:path h="2251907" w="3745375">
                <a:moveTo>
                  <a:pt x="0" y="0"/>
                </a:moveTo>
                <a:lnTo>
                  <a:pt x="3745375" y="0"/>
                </a:lnTo>
                <a:lnTo>
                  <a:pt x="3745375" y="2251906"/>
                </a:lnTo>
                <a:lnTo>
                  <a:pt x="0" y="22519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3120961" y="907841"/>
            <a:ext cx="11510293" cy="1472565"/>
          </a:xfrm>
          <a:prstGeom prst="rect">
            <a:avLst/>
          </a:prstGeom>
        </p:spPr>
        <p:txBody>
          <a:bodyPr anchor="t" rtlCol="false" tIns="0" lIns="0" bIns="0" rIns="0">
            <a:spAutoFit/>
          </a:bodyPr>
          <a:lstStyle/>
          <a:p>
            <a:pPr algn="ctr">
              <a:lnSpc>
                <a:spcPts val="5724"/>
              </a:lnSpc>
            </a:pPr>
            <a:r>
              <a:rPr lang="en-US" sz="4770">
                <a:solidFill>
                  <a:srgbClr val="FFFFFF"/>
                </a:solidFill>
                <a:latin typeface="Now Bold"/>
              </a:rPr>
              <a:t>COMPARISON </a:t>
            </a:r>
          </a:p>
          <a:p>
            <a:pPr algn="ctr" marL="0" indent="0" lvl="0">
              <a:lnSpc>
                <a:spcPts val="5724"/>
              </a:lnSpc>
              <a:spcBef>
                <a:spcPct val="0"/>
              </a:spcBef>
            </a:pPr>
            <a:r>
              <a:rPr lang="en-US" sz="4770">
                <a:solidFill>
                  <a:srgbClr val="FFFFFF"/>
                </a:solidFill>
                <a:latin typeface="Now Bold"/>
              </a:rPr>
              <a:t>ALGORITHM </a:t>
            </a:r>
          </a:p>
        </p:txBody>
      </p:sp>
      <p:sp>
        <p:nvSpPr>
          <p:cNvPr name="TextBox 14" id="14"/>
          <p:cNvSpPr txBox="true"/>
          <p:nvPr/>
        </p:nvSpPr>
        <p:spPr>
          <a:xfrm rot="0">
            <a:off x="5531991" y="2694731"/>
            <a:ext cx="6688233" cy="1571625"/>
          </a:xfrm>
          <a:prstGeom prst="rect">
            <a:avLst/>
          </a:prstGeom>
        </p:spPr>
        <p:txBody>
          <a:bodyPr anchor="t" rtlCol="false" tIns="0" lIns="0" bIns="0" rIns="0">
            <a:spAutoFit/>
          </a:bodyPr>
          <a:lstStyle/>
          <a:p>
            <a:pPr algn="ctr" marL="0" indent="0" lvl="0">
              <a:lnSpc>
                <a:spcPts val="4199"/>
              </a:lnSpc>
              <a:spcBef>
                <a:spcPct val="0"/>
              </a:spcBef>
            </a:pPr>
            <a:r>
              <a:rPr lang="en-US" sz="3499">
                <a:solidFill>
                  <a:srgbClr val="FFFFFF"/>
                </a:solidFill>
                <a:latin typeface="Now"/>
              </a:rPr>
              <a:t>Compare word found in designer with each neighbor in developer’s web page</a:t>
            </a:r>
          </a:p>
        </p:txBody>
      </p:sp>
      <p:sp>
        <p:nvSpPr>
          <p:cNvPr name="TextBox 15" id="15"/>
          <p:cNvSpPr txBox="true"/>
          <p:nvPr/>
        </p:nvSpPr>
        <p:spPr>
          <a:xfrm rot="0">
            <a:off x="524979" y="5493251"/>
            <a:ext cx="2750217" cy="16764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FFFFFF"/>
                </a:solidFill>
                <a:latin typeface="Now"/>
              </a:rPr>
              <a:t>Screenshot from designer’s abstract implementation</a:t>
            </a:r>
          </a:p>
        </p:txBody>
      </p:sp>
      <p:sp>
        <p:nvSpPr>
          <p:cNvPr name="TextBox 16" id="16"/>
          <p:cNvSpPr txBox="true"/>
          <p:nvPr/>
        </p:nvSpPr>
        <p:spPr>
          <a:xfrm rot="0">
            <a:off x="524979" y="7979390"/>
            <a:ext cx="2750217" cy="16764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FFFFFF"/>
                </a:solidFill>
                <a:latin typeface="Now"/>
              </a:rPr>
              <a:t>Screenshot from developer’s implementation</a:t>
            </a:r>
          </a:p>
        </p:txBody>
      </p:sp>
      <p:sp>
        <p:nvSpPr>
          <p:cNvPr name="TextBox 17" id="17"/>
          <p:cNvSpPr txBox="true"/>
          <p:nvPr/>
        </p:nvSpPr>
        <p:spPr>
          <a:xfrm rot="0">
            <a:off x="14362768" y="6192280"/>
            <a:ext cx="3745375" cy="64264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Nearest relative neighbor is “Digital Banking”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18317" y="2158727"/>
            <a:ext cx="8066179" cy="5192374"/>
          </a:xfrm>
          <a:custGeom>
            <a:avLst/>
            <a:gdLst/>
            <a:ahLst/>
            <a:cxnLst/>
            <a:rect r="r" b="b" t="t" l="l"/>
            <a:pathLst>
              <a:path h="5192374" w="8066179">
                <a:moveTo>
                  <a:pt x="0" y="0"/>
                </a:moveTo>
                <a:lnTo>
                  <a:pt x="8066179" y="0"/>
                </a:lnTo>
                <a:lnTo>
                  <a:pt x="8066179" y="5192374"/>
                </a:lnTo>
                <a:lnTo>
                  <a:pt x="0" y="5192374"/>
                </a:lnTo>
                <a:lnTo>
                  <a:pt x="0" y="0"/>
                </a:lnTo>
                <a:close/>
              </a:path>
            </a:pathLst>
          </a:custGeom>
          <a:blipFill>
            <a:blip r:embed="rId4"/>
            <a:stretch>
              <a:fillRect l="0" t="0" r="0" b="0"/>
            </a:stretch>
          </a:blipFill>
        </p:spPr>
      </p:sp>
      <p:sp>
        <p:nvSpPr>
          <p:cNvPr name="Freeform 5" id="5"/>
          <p:cNvSpPr/>
          <p:nvPr/>
        </p:nvSpPr>
        <p:spPr>
          <a:xfrm flipH="false" flipV="false" rot="0">
            <a:off x="404142" y="2158727"/>
            <a:ext cx="7452018" cy="5192374"/>
          </a:xfrm>
          <a:custGeom>
            <a:avLst/>
            <a:gdLst/>
            <a:ahLst/>
            <a:cxnLst/>
            <a:rect r="r" b="b" t="t" l="l"/>
            <a:pathLst>
              <a:path h="5192374" w="7452018">
                <a:moveTo>
                  <a:pt x="0" y="0"/>
                </a:moveTo>
                <a:lnTo>
                  <a:pt x="7452018" y="0"/>
                </a:lnTo>
                <a:lnTo>
                  <a:pt x="7452018" y="5192374"/>
                </a:lnTo>
                <a:lnTo>
                  <a:pt x="0" y="5192374"/>
                </a:lnTo>
                <a:lnTo>
                  <a:pt x="0" y="0"/>
                </a:lnTo>
                <a:close/>
              </a:path>
            </a:pathLst>
          </a:custGeom>
          <a:blipFill>
            <a:blip r:embed="rId5"/>
            <a:stretch>
              <a:fillRect l="0" t="0" r="0" b="0"/>
            </a:stretch>
          </a:blipFill>
        </p:spPr>
      </p:sp>
      <p:sp>
        <p:nvSpPr>
          <p:cNvPr name="TextBox 6" id="6"/>
          <p:cNvSpPr txBox="true"/>
          <p:nvPr/>
        </p:nvSpPr>
        <p:spPr>
          <a:xfrm rot="0">
            <a:off x="3199915" y="812098"/>
            <a:ext cx="11510293" cy="74104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RESULTS</a:t>
            </a:r>
          </a:p>
        </p:txBody>
      </p:sp>
      <p:sp>
        <p:nvSpPr>
          <p:cNvPr name="TextBox 7" id="7"/>
          <p:cNvSpPr txBox="true"/>
          <p:nvPr/>
        </p:nvSpPr>
        <p:spPr>
          <a:xfrm rot="0">
            <a:off x="7499586" y="4422491"/>
            <a:ext cx="2910952" cy="65532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VS</a:t>
            </a:r>
          </a:p>
        </p:txBody>
      </p:sp>
      <p:sp>
        <p:nvSpPr>
          <p:cNvPr name="TextBox 8" id="8"/>
          <p:cNvSpPr txBox="true"/>
          <p:nvPr/>
        </p:nvSpPr>
        <p:spPr>
          <a:xfrm rot="0">
            <a:off x="2393388" y="7741626"/>
            <a:ext cx="3473526"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a:rPr>
              <a:t>figma design</a:t>
            </a:r>
          </a:p>
        </p:txBody>
      </p:sp>
      <p:sp>
        <p:nvSpPr>
          <p:cNvPr name="TextBox 9" id="9"/>
          <p:cNvSpPr txBox="true"/>
          <p:nvPr/>
        </p:nvSpPr>
        <p:spPr>
          <a:xfrm rot="0">
            <a:off x="12295930" y="7741626"/>
            <a:ext cx="2910952" cy="192405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a:rPr>
              <a:t>web page with errors indicated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059047" y="4402455"/>
            <a:ext cx="11510293" cy="1472565"/>
          </a:xfrm>
          <a:prstGeom prst="rect">
            <a:avLst/>
          </a:prstGeom>
        </p:spPr>
        <p:txBody>
          <a:bodyPr anchor="t" rtlCol="false" tIns="0" lIns="0" bIns="0" rIns="0">
            <a:spAutoFit/>
          </a:bodyPr>
          <a:lstStyle/>
          <a:p>
            <a:pPr algn="ctr">
              <a:lnSpc>
                <a:spcPts val="5724"/>
              </a:lnSpc>
            </a:pPr>
            <a:r>
              <a:rPr lang="en-US" sz="4770">
                <a:solidFill>
                  <a:srgbClr val="FFFFFF"/>
                </a:solidFill>
                <a:latin typeface="Now Bold"/>
              </a:rPr>
              <a:t>FUTURE IMPLEMENTATION</a:t>
            </a:r>
          </a:p>
          <a:p>
            <a:pPr algn="ctr" marL="0" indent="0" lvl="0">
              <a:lnSpc>
                <a:spcPts val="5724"/>
              </a:lnSpc>
              <a:spcBef>
                <a:spcPct val="0"/>
              </a:spcBef>
            </a:pPr>
            <a:r>
              <a:rPr lang="en-US" sz="4770">
                <a:solidFill>
                  <a:srgbClr val="FFFFFF"/>
                </a:solidFill>
                <a:latin typeface="Now Bold"/>
              </a:rPr>
              <a:t>AND INTEGRATION</a:t>
            </a:r>
          </a:p>
        </p:txBody>
      </p:sp>
      <p:sp>
        <p:nvSpPr>
          <p:cNvPr name="Freeform 3" id="3"/>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4422" y="5986336"/>
            <a:ext cx="2956471" cy="2460516"/>
          </a:xfrm>
          <a:custGeom>
            <a:avLst/>
            <a:gdLst/>
            <a:ahLst/>
            <a:cxnLst/>
            <a:rect r="r" b="b" t="t" l="l"/>
            <a:pathLst>
              <a:path h="2460516" w="2956471">
                <a:moveTo>
                  <a:pt x="0" y="0"/>
                </a:moveTo>
                <a:lnTo>
                  <a:pt x="2956471" y="0"/>
                </a:lnTo>
                <a:lnTo>
                  <a:pt x="2956471" y="2460515"/>
                </a:lnTo>
                <a:lnTo>
                  <a:pt x="0" y="2460515"/>
                </a:lnTo>
                <a:lnTo>
                  <a:pt x="0" y="0"/>
                </a:lnTo>
                <a:close/>
              </a:path>
            </a:pathLst>
          </a:custGeom>
          <a:blipFill>
            <a:blip r:embed="rId4"/>
            <a:stretch>
              <a:fillRect l="0" t="0" r="0" b="0"/>
            </a:stretch>
          </a:blipFill>
        </p:spPr>
      </p:sp>
      <p:sp>
        <p:nvSpPr>
          <p:cNvPr name="Freeform 5" id="5"/>
          <p:cNvSpPr/>
          <p:nvPr/>
        </p:nvSpPr>
        <p:spPr>
          <a:xfrm flipH="false" flipV="false" rot="0">
            <a:off x="1327176" y="2295767"/>
            <a:ext cx="3216857" cy="2489883"/>
          </a:xfrm>
          <a:custGeom>
            <a:avLst/>
            <a:gdLst/>
            <a:ahLst/>
            <a:cxnLst/>
            <a:rect r="r" b="b" t="t" l="l"/>
            <a:pathLst>
              <a:path h="2489883" w="3216857">
                <a:moveTo>
                  <a:pt x="0" y="0"/>
                </a:moveTo>
                <a:lnTo>
                  <a:pt x="3216856" y="0"/>
                </a:lnTo>
                <a:lnTo>
                  <a:pt x="3216856" y="2489883"/>
                </a:lnTo>
                <a:lnTo>
                  <a:pt x="0" y="2489883"/>
                </a:lnTo>
                <a:lnTo>
                  <a:pt x="0" y="0"/>
                </a:lnTo>
                <a:close/>
              </a:path>
            </a:pathLst>
          </a:custGeom>
          <a:blipFill>
            <a:blip r:embed="rId5"/>
            <a:stretch>
              <a:fillRect l="0" t="0" r="0" b="0"/>
            </a:stretch>
          </a:blipFill>
        </p:spPr>
      </p:sp>
      <p:sp>
        <p:nvSpPr>
          <p:cNvPr name="AutoShape 6" id="6"/>
          <p:cNvSpPr/>
          <p:nvPr/>
        </p:nvSpPr>
        <p:spPr>
          <a:xfrm>
            <a:off x="4480893" y="7216593"/>
            <a:ext cx="705221" cy="0"/>
          </a:xfrm>
          <a:prstGeom prst="line">
            <a:avLst/>
          </a:prstGeom>
          <a:ln cap="flat" w="38100">
            <a:solidFill>
              <a:srgbClr val="FFFFFF"/>
            </a:solidFill>
            <a:prstDash val="solid"/>
            <a:headEnd type="none" len="sm" w="sm"/>
            <a:tailEnd type="arrow" len="sm" w="med"/>
          </a:ln>
        </p:spPr>
      </p:sp>
      <p:sp>
        <p:nvSpPr>
          <p:cNvPr name="AutoShape 7" id="7"/>
          <p:cNvSpPr/>
          <p:nvPr/>
        </p:nvSpPr>
        <p:spPr>
          <a:xfrm>
            <a:off x="4544032" y="3540708"/>
            <a:ext cx="642081" cy="27619"/>
          </a:xfrm>
          <a:prstGeom prst="line">
            <a:avLst/>
          </a:prstGeom>
          <a:ln cap="flat" w="38100">
            <a:solidFill>
              <a:srgbClr val="FFFFFF"/>
            </a:solidFill>
            <a:prstDash val="solid"/>
            <a:headEnd type="none" len="sm" w="sm"/>
            <a:tailEnd type="arrow" len="sm" w="med"/>
          </a:ln>
        </p:spPr>
      </p:sp>
      <p:sp>
        <p:nvSpPr>
          <p:cNvPr name="Freeform 8" id="8"/>
          <p:cNvSpPr/>
          <p:nvPr/>
        </p:nvSpPr>
        <p:spPr>
          <a:xfrm flipH="false" flipV="false" rot="0">
            <a:off x="5186114" y="3328050"/>
            <a:ext cx="4095032" cy="480556"/>
          </a:xfrm>
          <a:custGeom>
            <a:avLst/>
            <a:gdLst/>
            <a:ahLst/>
            <a:cxnLst/>
            <a:rect r="r" b="b" t="t" l="l"/>
            <a:pathLst>
              <a:path h="480556" w="4095032">
                <a:moveTo>
                  <a:pt x="0" y="0"/>
                </a:moveTo>
                <a:lnTo>
                  <a:pt x="4095032" y="0"/>
                </a:lnTo>
                <a:lnTo>
                  <a:pt x="4095032" y="480556"/>
                </a:lnTo>
                <a:lnTo>
                  <a:pt x="0" y="480556"/>
                </a:lnTo>
                <a:lnTo>
                  <a:pt x="0" y="0"/>
                </a:lnTo>
                <a:close/>
              </a:path>
            </a:pathLst>
          </a:custGeom>
          <a:blipFill>
            <a:blip r:embed="rId6"/>
            <a:stretch>
              <a:fillRect l="0" t="-11149" r="0" b="0"/>
            </a:stretch>
          </a:blipFill>
        </p:spPr>
      </p:sp>
      <p:sp>
        <p:nvSpPr>
          <p:cNvPr name="TextBox 9" id="9"/>
          <p:cNvSpPr txBox="true"/>
          <p:nvPr/>
        </p:nvSpPr>
        <p:spPr>
          <a:xfrm rot="0">
            <a:off x="3388853" y="757004"/>
            <a:ext cx="11510293" cy="74104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FONT DETECTION</a:t>
            </a:r>
          </a:p>
        </p:txBody>
      </p:sp>
      <p:sp>
        <p:nvSpPr>
          <p:cNvPr name="TextBox 10" id="10"/>
          <p:cNvSpPr txBox="true"/>
          <p:nvPr/>
        </p:nvSpPr>
        <p:spPr>
          <a:xfrm rot="0">
            <a:off x="2574095" y="8645686"/>
            <a:ext cx="145899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Figma design</a:t>
            </a:r>
          </a:p>
        </p:txBody>
      </p:sp>
      <p:sp>
        <p:nvSpPr>
          <p:cNvPr name="TextBox 11" id="11"/>
          <p:cNvSpPr txBox="true"/>
          <p:nvPr/>
        </p:nvSpPr>
        <p:spPr>
          <a:xfrm rot="0">
            <a:off x="2574095" y="4822925"/>
            <a:ext cx="113133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Web page</a:t>
            </a:r>
          </a:p>
        </p:txBody>
      </p:sp>
      <p:sp>
        <p:nvSpPr>
          <p:cNvPr name="Freeform 12" id="12"/>
          <p:cNvSpPr/>
          <p:nvPr/>
        </p:nvSpPr>
        <p:spPr>
          <a:xfrm flipH="false" flipV="false" rot="0">
            <a:off x="5186114" y="6976315"/>
            <a:ext cx="4095032" cy="480556"/>
          </a:xfrm>
          <a:custGeom>
            <a:avLst/>
            <a:gdLst/>
            <a:ahLst/>
            <a:cxnLst/>
            <a:rect r="r" b="b" t="t" l="l"/>
            <a:pathLst>
              <a:path h="480556" w="4095032">
                <a:moveTo>
                  <a:pt x="0" y="0"/>
                </a:moveTo>
                <a:lnTo>
                  <a:pt x="4095032" y="0"/>
                </a:lnTo>
                <a:lnTo>
                  <a:pt x="4095032" y="480556"/>
                </a:lnTo>
                <a:lnTo>
                  <a:pt x="0" y="480556"/>
                </a:lnTo>
                <a:lnTo>
                  <a:pt x="0" y="0"/>
                </a:lnTo>
                <a:close/>
              </a:path>
            </a:pathLst>
          </a:custGeom>
          <a:blipFill>
            <a:blip r:embed="rId6"/>
            <a:stretch>
              <a:fillRect l="0" t="-11149" r="0" b="0"/>
            </a:stretch>
          </a:blipFill>
        </p:spPr>
      </p:sp>
      <p:sp>
        <p:nvSpPr>
          <p:cNvPr name="TextBox 13" id="13"/>
          <p:cNvSpPr txBox="true"/>
          <p:nvPr/>
        </p:nvSpPr>
        <p:spPr>
          <a:xfrm rot="0">
            <a:off x="5824225" y="4756050"/>
            <a:ext cx="1907977" cy="1206146"/>
          </a:xfrm>
          <a:prstGeom prst="rect">
            <a:avLst/>
          </a:prstGeom>
        </p:spPr>
        <p:txBody>
          <a:bodyPr anchor="t" rtlCol="false" tIns="0" lIns="0" bIns="0" rIns="0">
            <a:spAutoFit/>
          </a:bodyPr>
          <a:lstStyle/>
          <a:p>
            <a:pPr algn="ctr">
              <a:lnSpc>
                <a:spcPts val="4813"/>
              </a:lnSpc>
            </a:pPr>
            <a:r>
              <a:rPr lang="en-US" sz="3487">
                <a:solidFill>
                  <a:srgbClr val="FFFFFF"/>
                </a:solidFill>
                <a:latin typeface="DM Sans"/>
              </a:rPr>
              <a:t>Crop</a:t>
            </a:r>
          </a:p>
          <a:p>
            <a:pPr algn="ctr">
              <a:lnSpc>
                <a:spcPts val="4813"/>
              </a:lnSpc>
              <a:spcBef>
                <a:spcPct val="0"/>
              </a:spcBef>
            </a:pPr>
            <a:r>
              <a:rPr lang="en-US" sz="3487">
                <a:solidFill>
                  <a:srgbClr val="FFFFFF"/>
                </a:solidFill>
                <a:latin typeface="DM Sans"/>
              </a:rPr>
              <a:t>sentence</a:t>
            </a:r>
          </a:p>
        </p:txBody>
      </p:sp>
      <p:sp>
        <p:nvSpPr>
          <p:cNvPr name="TextBox 14" id="14"/>
          <p:cNvSpPr txBox="true"/>
          <p:nvPr/>
        </p:nvSpPr>
        <p:spPr>
          <a:xfrm rot="0">
            <a:off x="9549038" y="4451250"/>
            <a:ext cx="4424124" cy="1815746"/>
          </a:xfrm>
          <a:prstGeom prst="rect">
            <a:avLst/>
          </a:prstGeom>
        </p:spPr>
        <p:txBody>
          <a:bodyPr anchor="t" rtlCol="false" tIns="0" lIns="0" bIns="0" rIns="0">
            <a:spAutoFit/>
          </a:bodyPr>
          <a:lstStyle/>
          <a:p>
            <a:pPr algn="ctr">
              <a:lnSpc>
                <a:spcPts val="4813"/>
              </a:lnSpc>
            </a:pPr>
            <a:r>
              <a:rPr lang="en-US" sz="3487">
                <a:solidFill>
                  <a:srgbClr val="FFFFFF"/>
                </a:solidFill>
                <a:latin typeface="DM Sans"/>
              </a:rPr>
              <a:t>Extract </a:t>
            </a:r>
          </a:p>
          <a:p>
            <a:pPr algn="ctr">
              <a:lnSpc>
                <a:spcPts val="4813"/>
              </a:lnSpc>
            </a:pPr>
            <a:r>
              <a:rPr lang="en-US" sz="3487">
                <a:solidFill>
                  <a:srgbClr val="FFFFFF"/>
                </a:solidFill>
                <a:latin typeface="DM Sans"/>
              </a:rPr>
              <a:t>top 5 fonts </a:t>
            </a:r>
          </a:p>
          <a:p>
            <a:pPr algn="ctr">
              <a:lnSpc>
                <a:spcPts val="4813"/>
              </a:lnSpc>
              <a:spcBef>
                <a:spcPct val="0"/>
              </a:spcBef>
            </a:pPr>
            <a:r>
              <a:rPr lang="en-US" sz="3487">
                <a:solidFill>
                  <a:srgbClr val="FFFFFF"/>
                </a:solidFill>
                <a:latin typeface="DM Sans"/>
              </a:rPr>
              <a:t>using </a:t>
            </a:r>
            <a:r>
              <a:rPr lang="en-US" sz="3487">
                <a:solidFill>
                  <a:srgbClr val="FFFFFF"/>
                </a:solidFill>
                <a:latin typeface="DM Sans Italics"/>
              </a:rPr>
              <a:t>WhatFontIs </a:t>
            </a:r>
            <a:r>
              <a:rPr lang="en-US" sz="3487">
                <a:solidFill>
                  <a:srgbClr val="FFFFFF"/>
                </a:solidFill>
                <a:latin typeface="DM Sans"/>
              </a:rPr>
              <a:t>API </a:t>
            </a:r>
          </a:p>
        </p:txBody>
      </p:sp>
      <p:sp>
        <p:nvSpPr>
          <p:cNvPr name="TextBox 15" id="15"/>
          <p:cNvSpPr txBox="true"/>
          <p:nvPr/>
        </p:nvSpPr>
        <p:spPr>
          <a:xfrm rot="0">
            <a:off x="10375331" y="3067177"/>
            <a:ext cx="2117169" cy="955448"/>
          </a:xfrm>
          <a:prstGeom prst="rect">
            <a:avLst/>
          </a:prstGeom>
        </p:spPr>
        <p:txBody>
          <a:bodyPr anchor="t" rtlCol="false" tIns="0" lIns="0" bIns="0" rIns="0">
            <a:spAutoFit/>
          </a:bodyPr>
          <a:lstStyle/>
          <a:p>
            <a:pPr algn="ctr">
              <a:lnSpc>
                <a:spcPts val="3847"/>
              </a:lnSpc>
            </a:pPr>
            <a:r>
              <a:rPr lang="en-US" sz="2787">
                <a:solidFill>
                  <a:srgbClr val="FFFFFF"/>
                </a:solidFill>
                <a:latin typeface="DM Sans Italics"/>
              </a:rPr>
              <a:t>Calibri, </a:t>
            </a:r>
          </a:p>
          <a:p>
            <a:pPr algn="ctr">
              <a:lnSpc>
                <a:spcPts val="3847"/>
              </a:lnSpc>
              <a:spcBef>
                <a:spcPct val="0"/>
              </a:spcBef>
            </a:pPr>
            <a:r>
              <a:rPr lang="en-US" sz="2787">
                <a:solidFill>
                  <a:srgbClr val="FFFFFF"/>
                </a:solidFill>
                <a:latin typeface="DM Sans Italics"/>
              </a:rPr>
              <a:t>Calibri light...</a:t>
            </a:r>
            <a:r>
              <a:rPr lang="en-US" sz="2787">
                <a:solidFill>
                  <a:srgbClr val="FFFFFF"/>
                </a:solidFill>
                <a:latin typeface="DM Sans"/>
              </a:rPr>
              <a:t>.</a:t>
            </a:r>
          </a:p>
        </p:txBody>
      </p:sp>
      <p:sp>
        <p:nvSpPr>
          <p:cNvPr name="AutoShape 16" id="16"/>
          <p:cNvSpPr/>
          <p:nvPr/>
        </p:nvSpPr>
        <p:spPr>
          <a:xfrm>
            <a:off x="9281146" y="3568328"/>
            <a:ext cx="1094186" cy="386"/>
          </a:xfrm>
          <a:prstGeom prst="line">
            <a:avLst/>
          </a:prstGeom>
          <a:ln cap="flat" w="38100">
            <a:solidFill>
              <a:srgbClr val="FFFFFF"/>
            </a:solidFill>
            <a:prstDash val="solid"/>
            <a:headEnd type="none" len="sm" w="sm"/>
            <a:tailEnd type="arrow" len="sm" w="med"/>
          </a:ln>
        </p:spPr>
      </p:sp>
      <p:sp>
        <p:nvSpPr>
          <p:cNvPr name="TextBox 17" id="17"/>
          <p:cNvSpPr txBox="true"/>
          <p:nvPr/>
        </p:nvSpPr>
        <p:spPr>
          <a:xfrm rot="0">
            <a:off x="9985996" y="6715057"/>
            <a:ext cx="3226594" cy="955448"/>
          </a:xfrm>
          <a:prstGeom prst="rect">
            <a:avLst/>
          </a:prstGeom>
        </p:spPr>
        <p:txBody>
          <a:bodyPr anchor="t" rtlCol="false" tIns="0" lIns="0" bIns="0" rIns="0">
            <a:spAutoFit/>
          </a:bodyPr>
          <a:lstStyle/>
          <a:p>
            <a:pPr algn="ctr">
              <a:lnSpc>
                <a:spcPts val="3847"/>
              </a:lnSpc>
            </a:pPr>
            <a:r>
              <a:rPr lang="en-US" sz="2787">
                <a:solidFill>
                  <a:srgbClr val="FFFFFF"/>
                </a:solidFill>
                <a:latin typeface="DM Sans Italics"/>
              </a:rPr>
              <a:t>Ariel, </a:t>
            </a:r>
          </a:p>
          <a:p>
            <a:pPr algn="ctr">
              <a:lnSpc>
                <a:spcPts val="3847"/>
              </a:lnSpc>
              <a:spcBef>
                <a:spcPct val="0"/>
              </a:spcBef>
            </a:pPr>
            <a:r>
              <a:rPr lang="en-US" sz="2787">
                <a:solidFill>
                  <a:srgbClr val="FFFFFF"/>
                </a:solidFill>
                <a:latin typeface="DM Sans Italics"/>
              </a:rPr>
              <a:t>Times New Roman...</a:t>
            </a:r>
          </a:p>
        </p:txBody>
      </p:sp>
      <p:sp>
        <p:nvSpPr>
          <p:cNvPr name="AutoShape 18" id="18"/>
          <p:cNvSpPr/>
          <p:nvPr/>
        </p:nvSpPr>
        <p:spPr>
          <a:xfrm>
            <a:off x="9281146" y="7216593"/>
            <a:ext cx="704850"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14899147" y="5075046"/>
            <a:ext cx="1907977" cy="596546"/>
          </a:xfrm>
          <a:prstGeom prst="rect">
            <a:avLst/>
          </a:prstGeom>
        </p:spPr>
        <p:txBody>
          <a:bodyPr anchor="t" rtlCol="false" tIns="0" lIns="0" bIns="0" rIns="0">
            <a:spAutoFit/>
          </a:bodyPr>
          <a:lstStyle/>
          <a:p>
            <a:pPr algn="ctr">
              <a:lnSpc>
                <a:spcPts val="4813"/>
              </a:lnSpc>
              <a:spcBef>
                <a:spcPct val="0"/>
              </a:spcBef>
            </a:pPr>
            <a:r>
              <a:rPr lang="en-US" sz="3487">
                <a:solidFill>
                  <a:srgbClr val="FFFFFF"/>
                </a:solidFill>
                <a:latin typeface="DM Sans"/>
              </a:rPr>
              <a:t>Compare</a:t>
            </a:r>
          </a:p>
        </p:txBody>
      </p:sp>
      <p:sp>
        <p:nvSpPr>
          <p:cNvPr name="AutoShape 20" id="20"/>
          <p:cNvSpPr/>
          <p:nvPr/>
        </p:nvSpPr>
        <p:spPr>
          <a:xfrm flipV="true">
            <a:off x="13212589" y="5986336"/>
            <a:ext cx="2640546" cy="1230258"/>
          </a:xfrm>
          <a:prstGeom prst="line">
            <a:avLst/>
          </a:prstGeom>
          <a:ln cap="flat" w="38100">
            <a:solidFill>
              <a:srgbClr val="FFFFFF"/>
            </a:solidFill>
            <a:prstDash val="solid"/>
            <a:headEnd type="none" len="sm" w="sm"/>
            <a:tailEnd type="arrow" len="sm" w="med"/>
          </a:ln>
        </p:spPr>
      </p:sp>
      <p:sp>
        <p:nvSpPr>
          <p:cNvPr name="AutoShape 21" id="21"/>
          <p:cNvSpPr/>
          <p:nvPr/>
        </p:nvSpPr>
        <p:spPr>
          <a:xfrm>
            <a:off x="12492501" y="3568714"/>
            <a:ext cx="2977250" cy="1254011"/>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384631" y="4464600"/>
            <a:ext cx="3745375" cy="2251907"/>
          </a:xfrm>
          <a:custGeom>
            <a:avLst/>
            <a:gdLst/>
            <a:ahLst/>
            <a:cxnLst/>
            <a:rect r="r" b="b" t="t" l="l"/>
            <a:pathLst>
              <a:path h="2251907" w="3745375">
                <a:moveTo>
                  <a:pt x="0" y="0"/>
                </a:moveTo>
                <a:lnTo>
                  <a:pt x="3745375" y="0"/>
                </a:lnTo>
                <a:lnTo>
                  <a:pt x="3745375" y="2251907"/>
                </a:lnTo>
                <a:lnTo>
                  <a:pt x="0" y="2251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1008" y="3368551"/>
            <a:ext cx="2192100" cy="2192100"/>
          </a:xfrm>
          <a:custGeom>
            <a:avLst/>
            <a:gdLst/>
            <a:ahLst/>
            <a:cxnLst/>
            <a:rect r="r" b="b" t="t" l="l"/>
            <a:pathLst>
              <a:path h="2192100" w="2192100">
                <a:moveTo>
                  <a:pt x="0" y="0"/>
                </a:moveTo>
                <a:lnTo>
                  <a:pt x="2192100" y="0"/>
                </a:lnTo>
                <a:lnTo>
                  <a:pt x="2192100" y="2192099"/>
                </a:lnTo>
                <a:lnTo>
                  <a:pt x="0" y="2192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39921" y="1714018"/>
            <a:ext cx="4758043" cy="7295666"/>
          </a:xfrm>
          <a:custGeom>
            <a:avLst/>
            <a:gdLst/>
            <a:ahLst/>
            <a:cxnLst/>
            <a:rect r="r" b="b" t="t" l="l"/>
            <a:pathLst>
              <a:path h="7295666" w="4758043">
                <a:moveTo>
                  <a:pt x="0" y="0"/>
                </a:moveTo>
                <a:lnTo>
                  <a:pt x="4758043" y="0"/>
                </a:lnTo>
                <a:lnTo>
                  <a:pt x="4758043" y="7295666"/>
                </a:lnTo>
                <a:lnTo>
                  <a:pt x="0" y="7295666"/>
                </a:lnTo>
                <a:lnTo>
                  <a:pt x="0" y="0"/>
                </a:lnTo>
                <a:close/>
              </a:path>
            </a:pathLst>
          </a:custGeom>
          <a:blipFill>
            <a:blip r:embed="rId6"/>
            <a:stretch>
              <a:fillRect l="0" t="0" r="0" b="0"/>
            </a:stretch>
          </a:blipFill>
        </p:spPr>
      </p:sp>
      <p:sp>
        <p:nvSpPr>
          <p:cNvPr name="Freeform 5" id="5"/>
          <p:cNvSpPr/>
          <p:nvPr/>
        </p:nvSpPr>
        <p:spPr>
          <a:xfrm flipH="false" flipV="false" rot="0">
            <a:off x="761008" y="1714018"/>
            <a:ext cx="5177690" cy="7400350"/>
          </a:xfrm>
          <a:custGeom>
            <a:avLst/>
            <a:gdLst/>
            <a:ahLst/>
            <a:cxnLst/>
            <a:rect r="r" b="b" t="t" l="l"/>
            <a:pathLst>
              <a:path h="7400350" w="5177690">
                <a:moveTo>
                  <a:pt x="0" y="0"/>
                </a:moveTo>
                <a:lnTo>
                  <a:pt x="5177690" y="0"/>
                </a:lnTo>
                <a:lnTo>
                  <a:pt x="5177690" y="7400350"/>
                </a:lnTo>
                <a:lnTo>
                  <a:pt x="0" y="7400350"/>
                </a:lnTo>
                <a:lnTo>
                  <a:pt x="0" y="0"/>
                </a:lnTo>
                <a:close/>
              </a:path>
            </a:pathLst>
          </a:custGeom>
          <a:blipFill>
            <a:blip r:embed="rId7"/>
            <a:stretch>
              <a:fillRect l="0" t="0" r="0" b="0"/>
            </a:stretch>
          </a:blipFill>
        </p:spPr>
      </p:sp>
      <p:sp>
        <p:nvSpPr>
          <p:cNvPr name="Freeform 6" id="6"/>
          <p:cNvSpPr/>
          <p:nvPr/>
        </p:nvSpPr>
        <p:spPr>
          <a:xfrm flipH="false" flipV="false" rot="0">
            <a:off x="1460376" y="3419600"/>
            <a:ext cx="4397445" cy="2947606"/>
          </a:xfrm>
          <a:custGeom>
            <a:avLst/>
            <a:gdLst/>
            <a:ahLst/>
            <a:cxnLst/>
            <a:rect r="r" b="b" t="t" l="l"/>
            <a:pathLst>
              <a:path h="2947606" w="4397445">
                <a:moveTo>
                  <a:pt x="0" y="0"/>
                </a:moveTo>
                <a:lnTo>
                  <a:pt x="4397445" y="0"/>
                </a:lnTo>
                <a:lnTo>
                  <a:pt x="4397445" y="2947606"/>
                </a:lnTo>
                <a:lnTo>
                  <a:pt x="0" y="2947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626588" y="2610100"/>
            <a:ext cx="4577744" cy="3068460"/>
          </a:xfrm>
          <a:custGeom>
            <a:avLst/>
            <a:gdLst/>
            <a:ahLst/>
            <a:cxnLst/>
            <a:rect r="r" b="b" t="t" l="l"/>
            <a:pathLst>
              <a:path h="3068460" w="4577744">
                <a:moveTo>
                  <a:pt x="0" y="0"/>
                </a:moveTo>
                <a:lnTo>
                  <a:pt x="4577744" y="0"/>
                </a:lnTo>
                <a:lnTo>
                  <a:pt x="4577744" y="3068460"/>
                </a:lnTo>
                <a:lnTo>
                  <a:pt x="0" y="30684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07749">
            <a:off x="6396084" y="4359107"/>
            <a:ext cx="2505573" cy="711846"/>
          </a:xfrm>
          <a:custGeom>
            <a:avLst/>
            <a:gdLst/>
            <a:ahLst/>
            <a:cxnLst/>
            <a:rect r="r" b="b" t="t" l="l"/>
            <a:pathLst>
              <a:path h="711846" w="2505573">
                <a:moveTo>
                  <a:pt x="0" y="0"/>
                </a:moveTo>
                <a:lnTo>
                  <a:pt x="2505573" y="0"/>
                </a:lnTo>
                <a:lnTo>
                  <a:pt x="2505573" y="711846"/>
                </a:lnTo>
                <a:lnTo>
                  <a:pt x="0" y="7118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346275" y="506104"/>
            <a:ext cx="11228950" cy="940417"/>
          </a:xfrm>
          <a:prstGeom prst="rect">
            <a:avLst/>
          </a:prstGeom>
        </p:spPr>
        <p:txBody>
          <a:bodyPr anchor="t" rtlCol="false" tIns="0" lIns="0" bIns="0" rIns="0">
            <a:spAutoFit/>
          </a:bodyPr>
          <a:lstStyle/>
          <a:p>
            <a:pPr algn="ctr">
              <a:lnSpc>
                <a:spcPts val="7715"/>
              </a:lnSpc>
            </a:pPr>
            <a:r>
              <a:rPr lang="en-US" sz="5510">
                <a:solidFill>
                  <a:srgbClr val="FFF6F6"/>
                </a:solidFill>
                <a:latin typeface="Canva Sans Bold"/>
              </a:rPr>
              <a:t>FOCUS ON RELEVANT FEATURES</a:t>
            </a:r>
          </a:p>
        </p:txBody>
      </p:sp>
      <p:sp>
        <p:nvSpPr>
          <p:cNvPr name="TextBox 10" id="10"/>
          <p:cNvSpPr txBox="true"/>
          <p:nvPr/>
        </p:nvSpPr>
        <p:spPr>
          <a:xfrm rot="0">
            <a:off x="14819985" y="5272709"/>
            <a:ext cx="2874669" cy="783128"/>
          </a:xfrm>
          <a:prstGeom prst="rect">
            <a:avLst/>
          </a:prstGeom>
        </p:spPr>
        <p:txBody>
          <a:bodyPr anchor="t" rtlCol="false" tIns="0" lIns="0" bIns="0" rIns="0">
            <a:spAutoFit/>
          </a:bodyPr>
          <a:lstStyle/>
          <a:p>
            <a:pPr algn="ctr">
              <a:lnSpc>
                <a:spcPts val="2117"/>
              </a:lnSpc>
              <a:spcBef>
                <a:spcPct val="0"/>
              </a:spcBef>
            </a:pPr>
            <a:r>
              <a:rPr lang="en-US" sz="1534">
                <a:solidFill>
                  <a:srgbClr val="FFF6F6"/>
                </a:solidFill>
                <a:latin typeface="DM Sans"/>
              </a:rPr>
              <a:t>Correlate common sections and compare only those with iterative alogrithms</a:t>
            </a:r>
          </a:p>
        </p:txBody>
      </p:sp>
      <p:sp>
        <p:nvSpPr>
          <p:cNvPr name="TextBox 11" id="11"/>
          <p:cNvSpPr txBox="true"/>
          <p:nvPr/>
        </p:nvSpPr>
        <p:spPr>
          <a:xfrm rot="0">
            <a:off x="10513171" y="9229556"/>
            <a:ext cx="2231387" cy="476922"/>
          </a:xfrm>
          <a:prstGeom prst="rect">
            <a:avLst/>
          </a:prstGeom>
        </p:spPr>
        <p:txBody>
          <a:bodyPr anchor="t" rtlCol="false" tIns="0" lIns="0" bIns="0" rIns="0">
            <a:spAutoFit/>
          </a:bodyPr>
          <a:lstStyle/>
          <a:p>
            <a:pPr algn="ctr">
              <a:lnSpc>
                <a:spcPts val="3984"/>
              </a:lnSpc>
              <a:spcBef>
                <a:spcPct val="0"/>
              </a:spcBef>
            </a:pPr>
            <a:r>
              <a:rPr lang="en-US" sz="2887">
                <a:solidFill>
                  <a:srgbClr val="FFFFFF"/>
                </a:solidFill>
                <a:latin typeface="DM Sans"/>
              </a:rPr>
              <a:t>Figma design</a:t>
            </a:r>
          </a:p>
        </p:txBody>
      </p:sp>
      <p:sp>
        <p:nvSpPr>
          <p:cNvPr name="TextBox 12" id="12"/>
          <p:cNvSpPr txBox="true"/>
          <p:nvPr/>
        </p:nvSpPr>
        <p:spPr>
          <a:xfrm rot="0">
            <a:off x="2442969" y="9201150"/>
            <a:ext cx="1806611" cy="505328"/>
          </a:xfrm>
          <a:prstGeom prst="rect">
            <a:avLst/>
          </a:prstGeom>
        </p:spPr>
        <p:txBody>
          <a:bodyPr anchor="t" rtlCol="false" tIns="0" lIns="0" bIns="0" rIns="0">
            <a:spAutoFit/>
          </a:bodyPr>
          <a:lstStyle/>
          <a:p>
            <a:pPr algn="ctr">
              <a:lnSpc>
                <a:spcPts val="4160"/>
              </a:lnSpc>
              <a:spcBef>
                <a:spcPct val="0"/>
              </a:spcBef>
            </a:pPr>
            <a:r>
              <a:rPr lang="en-US" sz="3014">
                <a:solidFill>
                  <a:srgbClr val="FFFFFF"/>
                </a:solidFill>
                <a:latin typeface="DM Sans"/>
              </a:rPr>
              <a:t>Web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225770" y="2213121"/>
            <a:ext cx="2004068" cy="7083279"/>
          </a:xfrm>
          <a:custGeom>
            <a:avLst/>
            <a:gdLst/>
            <a:ahLst/>
            <a:cxnLst/>
            <a:rect r="r" b="b" t="t" l="l"/>
            <a:pathLst>
              <a:path h="7083279" w="2004068">
                <a:moveTo>
                  <a:pt x="0" y="0"/>
                </a:moveTo>
                <a:lnTo>
                  <a:pt x="2004068" y="0"/>
                </a:lnTo>
                <a:lnTo>
                  <a:pt x="2004068" y="7083279"/>
                </a:lnTo>
                <a:lnTo>
                  <a:pt x="0" y="7083279"/>
                </a:lnTo>
                <a:lnTo>
                  <a:pt x="0" y="0"/>
                </a:lnTo>
                <a:close/>
              </a:path>
            </a:pathLst>
          </a:custGeom>
          <a:blipFill>
            <a:blip r:embed="rId2"/>
            <a:stretch>
              <a:fillRect l="-1470" t="0" r="-1470" b="0"/>
            </a:stretch>
          </a:blipFill>
        </p:spPr>
      </p:sp>
      <p:sp>
        <p:nvSpPr>
          <p:cNvPr name="AutoShape 3" id="3"/>
          <p:cNvSpPr/>
          <p:nvPr/>
        </p:nvSpPr>
        <p:spPr>
          <a:xfrm>
            <a:off x="7229838" y="5754760"/>
            <a:ext cx="3700991" cy="19050"/>
          </a:xfrm>
          <a:prstGeom prst="line">
            <a:avLst/>
          </a:prstGeom>
          <a:ln cap="flat" w="38100">
            <a:solidFill>
              <a:srgbClr val="FFFFFF"/>
            </a:solidFill>
            <a:prstDash val="solid"/>
            <a:headEnd type="none" len="sm" w="sm"/>
            <a:tailEnd type="arrow" len="sm" w="med"/>
          </a:ln>
        </p:spPr>
      </p:sp>
      <p:sp>
        <p:nvSpPr>
          <p:cNvPr name="Freeform 4" id="4"/>
          <p:cNvSpPr/>
          <p:nvPr/>
        </p:nvSpPr>
        <p:spPr>
          <a:xfrm flipH="false" flipV="false" rot="0">
            <a:off x="10930829" y="2251221"/>
            <a:ext cx="2032773" cy="7045179"/>
          </a:xfrm>
          <a:custGeom>
            <a:avLst/>
            <a:gdLst/>
            <a:ahLst/>
            <a:cxnLst/>
            <a:rect r="r" b="b" t="t" l="l"/>
            <a:pathLst>
              <a:path h="7045179" w="2032773">
                <a:moveTo>
                  <a:pt x="0" y="0"/>
                </a:moveTo>
                <a:lnTo>
                  <a:pt x="2032773" y="0"/>
                </a:lnTo>
                <a:lnTo>
                  <a:pt x="2032773" y="7045179"/>
                </a:lnTo>
                <a:lnTo>
                  <a:pt x="0" y="7045179"/>
                </a:lnTo>
                <a:lnTo>
                  <a:pt x="0" y="0"/>
                </a:lnTo>
                <a:close/>
              </a:path>
            </a:pathLst>
          </a:custGeom>
          <a:blipFill>
            <a:blip r:embed="rId3"/>
            <a:stretch>
              <a:fillRect l="-470" t="0" r="-470" b="0"/>
            </a:stretch>
          </a:blipFill>
        </p:spPr>
      </p:sp>
      <p:sp>
        <p:nvSpPr>
          <p:cNvPr name="TextBox 5" id="5"/>
          <p:cNvSpPr txBox="true"/>
          <p:nvPr/>
        </p:nvSpPr>
        <p:spPr>
          <a:xfrm rot="0">
            <a:off x="2161946" y="298149"/>
            <a:ext cx="13964108" cy="1384902"/>
          </a:xfrm>
          <a:prstGeom prst="rect">
            <a:avLst/>
          </a:prstGeom>
        </p:spPr>
        <p:txBody>
          <a:bodyPr anchor="t" rtlCol="false" tIns="0" lIns="0" bIns="0" rIns="0">
            <a:spAutoFit/>
          </a:bodyPr>
          <a:lstStyle/>
          <a:p>
            <a:pPr algn="ctr">
              <a:lnSpc>
                <a:spcPts val="5574"/>
              </a:lnSpc>
            </a:pPr>
            <a:r>
              <a:rPr lang="en-US" sz="3981">
                <a:solidFill>
                  <a:srgbClr val="FFFFFF"/>
                </a:solidFill>
                <a:latin typeface="Canva Sans Bold"/>
              </a:rPr>
              <a:t>BACKGROUND COLOR AND</a:t>
            </a:r>
          </a:p>
          <a:p>
            <a:pPr algn="ctr">
              <a:lnSpc>
                <a:spcPts val="5574"/>
              </a:lnSpc>
            </a:pPr>
            <a:r>
              <a:rPr lang="en-US" sz="3981">
                <a:solidFill>
                  <a:srgbClr val="FFFFFF"/>
                </a:solidFill>
                <a:latin typeface="Canva Sans Bold"/>
              </a:rPr>
              <a:t>STYLE DETECTION</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766852" y="1954449"/>
            <a:ext cx="12754296" cy="5478137"/>
            <a:chOff x="0" y="0"/>
            <a:chExt cx="3359156" cy="1442801"/>
          </a:xfrm>
        </p:grpSpPr>
        <p:sp>
          <p:nvSpPr>
            <p:cNvPr name="Freeform 3" id="3"/>
            <p:cNvSpPr/>
            <p:nvPr/>
          </p:nvSpPr>
          <p:spPr>
            <a:xfrm flipH="false" flipV="false" rot="0">
              <a:off x="0" y="0"/>
              <a:ext cx="3359156" cy="1442801"/>
            </a:xfrm>
            <a:custGeom>
              <a:avLst/>
              <a:gdLst/>
              <a:ahLst/>
              <a:cxnLst/>
              <a:rect r="r" b="b" t="t" l="l"/>
              <a:pathLst>
                <a:path h="1442801" w="3359156">
                  <a:moveTo>
                    <a:pt x="30957" y="0"/>
                  </a:moveTo>
                  <a:lnTo>
                    <a:pt x="3328199" y="0"/>
                  </a:lnTo>
                  <a:cubicBezTo>
                    <a:pt x="3345296" y="0"/>
                    <a:pt x="3359156" y="13860"/>
                    <a:pt x="3359156" y="30957"/>
                  </a:cubicBezTo>
                  <a:lnTo>
                    <a:pt x="3359156" y="1411844"/>
                  </a:lnTo>
                  <a:cubicBezTo>
                    <a:pt x="3359156" y="1428941"/>
                    <a:pt x="3345296" y="1442801"/>
                    <a:pt x="3328199" y="1442801"/>
                  </a:cubicBezTo>
                  <a:lnTo>
                    <a:pt x="30957" y="1442801"/>
                  </a:lnTo>
                  <a:cubicBezTo>
                    <a:pt x="13860" y="1442801"/>
                    <a:pt x="0" y="1428941"/>
                    <a:pt x="0" y="1411844"/>
                  </a:cubicBezTo>
                  <a:lnTo>
                    <a:pt x="0" y="30957"/>
                  </a:lnTo>
                  <a:cubicBezTo>
                    <a:pt x="0" y="13860"/>
                    <a:pt x="13860" y="0"/>
                    <a:pt x="30957" y="0"/>
                  </a:cubicBezTo>
                  <a:close/>
                </a:path>
              </a:pathLst>
            </a:custGeom>
            <a:solidFill>
              <a:srgbClr val="2C92D5">
                <a:alpha val="23922"/>
              </a:srgbClr>
            </a:solidFill>
          </p:spPr>
        </p:sp>
        <p:sp>
          <p:nvSpPr>
            <p:cNvPr name="TextBox 4" id="4"/>
            <p:cNvSpPr txBox="true"/>
            <p:nvPr/>
          </p:nvSpPr>
          <p:spPr>
            <a:xfrm>
              <a:off x="0" y="-38100"/>
              <a:ext cx="3359156" cy="1480901"/>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2752142" y="-2752142"/>
            <a:ext cx="5504284" cy="55042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3850552" y="652463"/>
            <a:ext cx="10586896" cy="73723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EXTRA MILE</a:t>
            </a:r>
          </a:p>
        </p:txBody>
      </p:sp>
      <p:grpSp>
        <p:nvGrpSpPr>
          <p:cNvPr name="Group 9" id="9"/>
          <p:cNvGrpSpPr/>
          <p:nvPr/>
        </p:nvGrpSpPr>
        <p:grpSpPr>
          <a:xfrm rot="0">
            <a:off x="15978056" y="7264915"/>
            <a:ext cx="5504284" cy="55042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2" id="12"/>
          <p:cNvSpPr txBox="true"/>
          <p:nvPr/>
        </p:nvSpPr>
        <p:spPr>
          <a:xfrm rot="0">
            <a:off x="3210923" y="2379443"/>
            <a:ext cx="11866155" cy="5171314"/>
          </a:xfrm>
          <a:prstGeom prst="rect">
            <a:avLst/>
          </a:prstGeom>
        </p:spPr>
        <p:txBody>
          <a:bodyPr anchor="t" rtlCol="false" tIns="0" lIns="0" bIns="0" rIns="0">
            <a:spAutoFit/>
          </a:bodyPr>
          <a:lstStyle/>
          <a:p>
            <a:pPr marL="1079486" indent="-539743" lvl="1">
              <a:lnSpc>
                <a:spcPts val="6899"/>
              </a:lnSpc>
              <a:buFont typeface="Arial"/>
              <a:buChar char="•"/>
            </a:pPr>
            <a:r>
              <a:rPr lang="en-US" sz="4999">
                <a:solidFill>
                  <a:srgbClr val="FFFFFF"/>
                </a:solidFill>
                <a:latin typeface="DM Sans"/>
              </a:rPr>
              <a:t>Make the hyperparameters of our algorithms trainable and define a loss function according to User Human Feedback.</a:t>
            </a:r>
          </a:p>
          <a:p>
            <a:pPr algn="ctr">
              <a:lnSpc>
                <a:spcPts val="3311"/>
              </a:lnSpc>
              <a:spcBef>
                <a:spcPct val="0"/>
              </a:spcBef>
            </a:pPr>
          </a:p>
          <a:p>
            <a:pPr algn="ctr">
              <a:lnSpc>
                <a:spcPts val="3311"/>
              </a:lnSpc>
              <a:spcBef>
                <a:spcPct val="0"/>
              </a:spcBef>
            </a:pPr>
          </a:p>
          <a:p>
            <a:pPr algn="ctr">
              <a:lnSpc>
                <a:spcPts val="3311"/>
              </a:lnSpc>
              <a:spcBef>
                <a:spcPct val="0"/>
              </a:spcBef>
            </a:pPr>
          </a:p>
          <a:p>
            <a:pPr algn="ctr">
              <a:lnSpc>
                <a:spcPts val="3311"/>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84676" y="5143500"/>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0" t="0" r="0" b="0"/>
              </a:stretch>
            </a:blipFill>
          </p:spPr>
        </p:sp>
      </p:grpSp>
      <p:sp>
        <p:nvSpPr>
          <p:cNvPr name="TextBox 5" id="5"/>
          <p:cNvSpPr txBox="true"/>
          <p:nvPr/>
        </p:nvSpPr>
        <p:spPr>
          <a:xfrm rot="0">
            <a:off x="2255514" y="2764429"/>
            <a:ext cx="10434893" cy="1306824"/>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you</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55514" y="5067300"/>
            <a:ext cx="4527074" cy="812193"/>
          </a:xfrm>
          <a:prstGeom prst="rect">
            <a:avLst/>
          </a:prstGeom>
        </p:spPr>
        <p:txBody>
          <a:bodyPr anchor="t" rtlCol="false" tIns="0" lIns="0" bIns="0" rIns="0">
            <a:spAutoFit/>
          </a:bodyPr>
          <a:lstStyle/>
          <a:p>
            <a:pPr algn="ctr">
              <a:lnSpc>
                <a:spcPts val="6744"/>
              </a:lnSpc>
              <a:spcBef>
                <a:spcPct val="0"/>
              </a:spcBef>
            </a:pPr>
            <a:r>
              <a:rPr lang="en-US" sz="4887">
                <a:solidFill>
                  <a:srgbClr val="4BD1FB"/>
                </a:solidFill>
                <a:latin typeface="DM Sans"/>
              </a:rPr>
              <a:t>Any Questions?</a:t>
            </a:r>
          </a:p>
        </p:txBody>
      </p:sp>
    </p:spTree>
  </p:cSld>
  <p:clrMapOvr>
    <a:masterClrMapping/>
  </p:clrMapOvr>
  <p:transition spd="med">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325093" y="4110478"/>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1551097" y="4330035"/>
            <a:ext cx="2448475" cy="243891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665" t="0" r="-24665"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4523448" y="4110478"/>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4692868" y="4330035"/>
            <a:ext cx="2448475" cy="243891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t="0" r="-24665"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14" id="14"/>
          <p:cNvSpPr/>
          <p:nvPr/>
        </p:nvSpPr>
        <p:spPr>
          <a:xfrm flipH="false" flipV="false" rot="0">
            <a:off x="1325093" y="8491531"/>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4"/>
            <a:stretch>
              <a:fillRect l="0" t="-86495" r="0" b="0"/>
            </a:stretch>
          </a:blipFill>
        </p:spPr>
      </p:sp>
      <p:sp>
        <p:nvSpPr>
          <p:cNvPr name="Freeform 15" id="15"/>
          <p:cNvSpPr/>
          <p:nvPr/>
        </p:nvSpPr>
        <p:spPr>
          <a:xfrm flipH="false" flipV="false" rot="0">
            <a:off x="4523448" y="8491531"/>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4"/>
            <a:stretch>
              <a:fillRect l="0" t="-86495" r="0" b="0"/>
            </a:stretch>
          </a:blipFill>
        </p:spPr>
      </p:sp>
      <p:grpSp>
        <p:nvGrpSpPr>
          <p:cNvPr name="Group 16" id="16"/>
          <p:cNvGrpSpPr/>
          <p:nvPr/>
        </p:nvGrpSpPr>
        <p:grpSpPr>
          <a:xfrm rot="0">
            <a:off x="-690640" y="-1543050"/>
            <a:ext cx="19210521" cy="4453378"/>
            <a:chOff x="0" y="0"/>
            <a:chExt cx="5059561" cy="1172906"/>
          </a:xfrm>
        </p:grpSpPr>
        <p:sp>
          <p:nvSpPr>
            <p:cNvPr name="Freeform 17" id="17"/>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18" id="18"/>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19" id="19"/>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4116210" y="4110478"/>
            <a:ext cx="2845162" cy="4682359"/>
            <a:chOff x="0" y="0"/>
            <a:chExt cx="3793550" cy="6243145"/>
          </a:xfrm>
        </p:grpSpPr>
        <p:grpSp>
          <p:nvGrpSpPr>
            <p:cNvPr name="Group 23" id="23"/>
            <p:cNvGrpSpPr/>
            <p:nvPr/>
          </p:nvGrpSpPr>
          <p:grpSpPr>
            <a:xfrm rot="0">
              <a:off x="0" y="0"/>
              <a:ext cx="3793550" cy="5841405"/>
              <a:chOff x="0" y="0"/>
              <a:chExt cx="862412" cy="1327963"/>
            </a:xfrm>
          </p:grpSpPr>
          <p:sp>
            <p:nvSpPr>
              <p:cNvPr name="Freeform 24" id="24"/>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5" id="25"/>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6" id="26"/>
            <p:cNvGrpSpPr>
              <a:grpSpLocks noChangeAspect="true"/>
            </p:cNvGrpSpPr>
            <p:nvPr/>
          </p:nvGrpSpPr>
          <p:grpSpPr>
            <a:xfrm rot="0">
              <a:off x="225894" y="292743"/>
              <a:ext cx="3264633" cy="3251881"/>
              <a:chOff x="0" y="0"/>
              <a:chExt cx="6502400" cy="6477000"/>
            </a:xfrm>
          </p:grpSpPr>
          <p:sp>
            <p:nvSpPr>
              <p:cNvPr name="Freeform 27" id="2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545" t="0" r="-1545" b="0"/>
                </a:stretch>
              </a:blipFill>
            </p:spPr>
          </p:sp>
          <p:sp>
            <p:nvSpPr>
              <p:cNvPr name="Freeform 28" id="2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9" id="29"/>
            <p:cNvSpPr/>
            <p:nvPr/>
          </p:nvSpPr>
          <p:spPr>
            <a:xfrm flipH="false" flipV="false" rot="0">
              <a:off x="0" y="5841405"/>
              <a:ext cx="3793550" cy="401740"/>
            </a:xfrm>
            <a:custGeom>
              <a:avLst/>
              <a:gdLst/>
              <a:ahLst/>
              <a:cxnLst/>
              <a:rect r="r" b="b" t="t" l="l"/>
              <a:pathLst>
                <a:path h="401740" w="3793550">
                  <a:moveTo>
                    <a:pt x="0" y="0"/>
                  </a:moveTo>
                  <a:lnTo>
                    <a:pt x="3793550" y="0"/>
                  </a:lnTo>
                  <a:lnTo>
                    <a:pt x="3793550" y="401740"/>
                  </a:lnTo>
                  <a:lnTo>
                    <a:pt x="0" y="401740"/>
                  </a:lnTo>
                  <a:lnTo>
                    <a:pt x="0" y="0"/>
                  </a:lnTo>
                  <a:close/>
                </a:path>
              </a:pathLst>
            </a:custGeom>
            <a:blipFill>
              <a:blip r:embed="rId4"/>
              <a:stretch>
                <a:fillRect l="0" t="-86495" r="0" b="0"/>
              </a:stretch>
            </a:blipFill>
          </p:spPr>
        </p:sp>
        <p:sp>
          <p:nvSpPr>
            <p:cNvPr name="TextBox 30" id="30"/>
            <p:cNvSpPr txBox="true"/>
            <p:nvPr/>
          </p:nvSpPr>
          <p:spPr>
            <a:xfrm rot="0">
              <a:off x="685078" y="3782424"/>
              <a:ext cx="2423395" cy="988004"/>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Giannis Chatzis</a:t>
              </a:r>
            </a:p>
          </p:txBody>
        </p:sp>
      </p:grpSp>
      <p:grpSp>
        <p:nvGrpSpPr>
          <p:cNvPr name="Group 31" id="31"/>
          <p:cNvGrpSpPr/>
          <p:nvPr/>
        </p:nvGrpSpPr>
        <p:grpSpPr>
          <a:xfrm rot="0">
            <a:off x="7721035" y="4110478"/>
            <a:ext cx="2845162" cy="4682359"/>
            <a:chOff x="0" y="0"/>
            <a:chExt cx="3793550" cy="6243145"/>
          </a:xfrm>
        </p:grpSpPr>
        <p:grpSp>
          <p:nvGrpSpPr>
            <p:cNvPr name="Group 32" id="32"/>
            <p:cNvGrpSpPr/>
            <p:nvPr/>
          </p:nvGrpSpPr>
          <p:grpSpPr>
            <a:xfrm rot="0">
              <a:off x="0" y="0"/>
              <a:ext cx="3793550" cy="5841405"/>
              <a:chOff x="0" y="0"/>
              <a:chExt cx="862412" cy="1327963"/>
            </a:xfrm>
          </p:grpSpPr>
          <p:sp>
            <p:nvSpPr>
              <p:cNvPr name="Freeform 33" id="3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4" id="3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5" id="35"/>
            <p:cNvGrpSpPr>
              <a:grpSpLocks noChangeAspect="true"/>
            </p:cNvGrpSpPr>
            <p:nvPr/>
          </p:nvGrpSpPr>
          <p:grpSpPr>
            <a:xfrm rot="0">
              <a:off x="225894" y="292743"/>
              <a:ext cx="3264633" cy="3251881"/>
              <a:chOff x="0" y="0"/>
              <a:chExt cx="6502400" cy="6477000"/>
            </a:xfrm>
          </p:grpSpPr>
          <p:sp>
            <p:nvSpPr>
              <p:cNvPr name="Freeform 36" id="3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39353" t="-9882" r="-24607" b="0"/>
                </a:stretch>
              </a:blipFill>
            </p:spPr>
          </p:sp>
          <p:sp>
            <p:nvSpPr>
              <p:cNvPr name="Freeform 37" id="3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38" id="38"/>
            <p:cNvSpPr/>
            <p:nvPr/>
          </p:nvSpPr>
          <p:spPr>
            <a:xfrm flipH="false" flipV="false" rot="0">
              <a:off x="0" y="5841405"/>
              <a:ext cx="3793550" cy="401740"/>
            </a:xfrm>
            <a:custGeom>
              <a:avLst/>
              <a:gdLst/>
              <a:ahLst/>
              <a:cxnLst/>
              <a:rect r="r" b="b" t="t" l="l"/>
              <a:pathLst>
                <a:path h="401740" w="3793550">
                  <a:moveTo>
                    <a:pt x="0" y="0"/>
                  </a:moveTo>
                  <a:lnTo>
                    <a:pt x="3793550" y="0"/>
                  </a:lnTo>
                  <a:lnTo>
                    <a:pt x="3793550" y="401740"/>
                  </a:lnTo>
                  <a:lnTo>
                    <a:pt x="0" y="401740"/>
                  </a:lnTo>
                  <a:lnTo>
                    <a:pt x="0" y="0"/>
                  </a:lnTo>
                  <a:close/>
                </a:path>
              </a:pathLst>
            </a:custGeom>
            <a:blipFill>
              <a:blip r:embed="rId4"/>
              <a:stretch>
                <a:fillRect l="0" t="-86495" r="0" b="0"/>
              </a:stretch>
            </a:blipFill>
          </p:spPr>
        </p:sp>
        <p:sp>
          <p:nvSpPr>
            <p:cNvPr name="TextBox 39" id="39"/>
            <p:cNvSpPr txBox="true"/>
            <p:nvPr/>
          </p:nvSpPr>
          <p:spPr>
            <a:xfrm rot="0">
              <a:off x="685078" y="3782424"/>
              <a:ext cx="2423395" cy="988004"/>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Dimitris Damianos</a:t>
              </a:r>
            </a:p>
          </p:txBody>
        </p:sp>
      </p:grpSp>
      <p:grpSp>
        <p:nvGrpSpPr>
          <p:cNvPr name="Group 40" id="40"/>
          <p:cNvGrpSpPr/>
          <p:nvPr/>
        </p:nvGrpSpPr>
        <p:grpSpPr>
          <a:xfrm rot="0">
            <a:off x="10918622" y="4110478"/>
            <a:ext cx="2845162" cy="4682359"/>
            <a:chOff x="0" y="0"/>
            <a:chExt cx="3793550" cy="6243145"/>
          </a:xfrm>
        </p:grpSpPr>
        <p:grpSp>
          <p:nvGrpSpPr>
            <p:cNvPr name="Group 41" id="41"/>
            <p:cNvGrpSpPr/>
            <p:nvPr/>
          </p:nvGrpSpPr>
          <p:grpSpPr>
            <a:xfrm rot="0">
              <a:off x="0" y="0"/>
              <a:ext cx="3793550" cy="5841405"/>
              <a:chOff x="0" y="0"/>
              <a:chExt cx="862412" cy="1327963"/>
            </a:xfrm>
          </p:grpSpPr>
          <p:sp>
            <p:nvSpPr>
              <p:cNvPr name="Freeform 42" id="42"/>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3" id="43"/>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44" id="44"/>
            <p:cNvGrpSpPr>
              <a:grpSpLocks noChangeAspect="true"/>
            </p:cNvGrpSpPr>
            <p:nvPr/>
          </p:nvGrpSpPr>
          <p:grpSpPr>
            <a:xfrm rot="0">
              <a:off x="225894" y="292743"/>
              <a:ext cx="3264633" cy="3251881"/>
              <a:chOff x="0" y="0"/>
              <a:chExt cx="6502400" cy="6477000"/>
            </a:xfrm>
          </p:grpSpPr>
          <p:sp>
            <p:nvSpPr>
              <p:cNvPr name="Freeform 45" id="4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19801" t="-26105" r="-11706" b="-5991"/>
                </a:stretch>
              </a:blipFill>
            </p:spPr>
          </p:sp>
          <p:sp>
            <p:nvSpPr>
              <p:cNvPr name="Freeform 46" id="4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47" id="47"/>
            <p:cNvSpPr/>
            <p:nvPr/>
          </p:nvSpPr>
          <p:spPr>
            <a:xfrm flipH="false" flipV="false" rot="0">
              <a:off x="0" y="5841405"/>
              <a:ext cx="3793550" cy="401740"/>
            </a:xfrm>
            <a:custGeom>
              <a:avLst/>
              <a:gdLst/>
              <a:ahLst/>
              <a:cxnLst/>
              <a:rect r="r" b="b" t="t" l="l"/>
              <a:pathLst>
                <a:path h="401740" w="3793550">
                  <a:moveTo>
                    <a:pt x="0" y="0"/>
                  </a:moveTo>
                  <a:lnTo>
                    <a:pt x="3793550" y="0"/>
                  </a:lnTo>
                  <a:lnTo>
                    <a:pt x="3793550" y="401740"/>
                  </a:lnTo>
                  <a:lnTo>
                    <a:pt x="0" y="401740"/>
                  </a:lnTo>
                  <a:lnTo>
                    <a:pt x="0" y="0"/>
                  </a:lnTo>
                  <a:close/>
                </a:path>
              </a:pathLst>
            </a:custGeom>
            <a:blipFill>
              <a:blip r:embed="rId4"/>
              <a:stretch>
                <a:fillRect l="0" t="-86495" r="0" b="0"/>
              </a:stretch>
            </a:blipFill>
          </p:spPr>
        </p:sp>
        <p:sp>
          <p:nvSpPr>
            <p:cNvPr name="TextBox 48" id="48"/>
            <p:cNvSpPr txBox="true"/>
            <p:nvPr/>
          </p:nvSpPr>
          <p:spPr>
            <a:xfrm rot="0">
              <a:off x="359972" y="3784152"/>
              <a:ext cx="2996477" cy="988004"/>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Anastasis Kapetanakis</a:t>
              </a:r>
            </a:p>
          </p:txBody>
        </p:sp>
      </p:grpSp>
      <p:sp>
        <p:nvSpPr>
          <p:cNvPr name="TextBox 49" id="49"/>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rPr>
              <a:t>OUR TEAM</a:t>
            </a:r>
          </a:p>
        </p:txBody>
      </p:sp>
      <p:sp>
        <p:nvSpPr>
          <p:cNvPr name="TextBox 50" id="50"/>
          <p:cNvSpPr txBox="true"/>
          <p:nvPr/>
        </p:nvSpPr>
        <p:spPr>
          <a:xfrm rot="0">
            <a:off x="1472360" y="6947295"/>
            <a:ext cx="2470628"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Tilemachos Aravanis</a:t>
            </a:r>
          </a:p>
        </p:txBody>
      </p:sp>
      <p:sp>
        <p:nvSpPr>
          <p:cNvPr name="TextBox 51" id="51"/>
          <p:cNvSpPr txBox="true"/>
          <p:nvPr/>
        </p:nvSpPr>
        <p:spPr>
          <a:xfrm rot="0">
            <a:off x="5037256" y="6947295"/>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Anthi Vozinaki</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766852" y="1954449"/>
            <a:ext cx="12754296" cy="5478137"/>
            <a:chOff x="0" y="0"/>
            <a:chExt cx="3359156" cy="1442801"/>
          </a:xfrm>
        </p:grpSpPr>
        <p:sp>
          <p:nvSpPr>
            <p:cNvPr name="Freeform 3" id="3"/>
            <p:cNvSpPr/>
            <p:nvPr/>
          </p:nvSpPr>
          <p:spPr>
            <a:xfrm flipH="false" flipV="false" rot="0">
              <a:off x="0" y="0"/>
              <a:ext cx="3359156" cy="1442801"/>
            </a:xfrm>
            <a:custGeom>
              <a:avLst/>
              <a:gdLst/>
              <a:ahLst/>
              <a:cxnLst/>
              <a:rect r="r" b="b" t="t" l="l"/>
              <a:pathLst>
                <a:path h="1442801" w="3359156">
                  <a:moveTo>
                    <a:pt x="30957" y="0"/>
                  </a:moveTo>
                  <a:lnTo>
                    <a:pt x="3328199" y="0"/>
                  </a:lnTo>
                  <a:cubicBezTo>
                    <a:pt x="3345296" y="0"/>
                    <a:pt x="3359156" y="13860"/>
                    <a:pt x="3359156" y="30957"/>
                  </a:cubicBezTo>
                  <a:lnTo>
                    <a:pt x="3359156" y="1411844"/>
                  </a:lnTo>
                  <a:cubicBezTo>
                    <a:pt x="3359156" y="1428941"/>
                    <a:pt x="3345296" y="1442801"/>
                    <a:pt x="3328199" y="1442801"/>
                  </a:cubicBezTo>
                  <a:lnTo>
                    <a:pt x="30957" y="1442801"/>
                  </a:lnTo>
                  <a:cubicBezTo>
                    <a:pt x="13860" y="1442801"/>
                    <a:pt x="0" y="1428941"/>
                    <a:pt x="0" y="1411844"/>
                  </a:cubicBezTo>
                  <a:lnTo>
                    <a:pt x="0" y="30957"/>
                  </a:lnTo>
                  <a:cubicBezTo>
                    <a:pt x="0" y="13860"/>
                    <a:pt x="13860" y="0"/>
                    <a:pt x="30957" y="0"/>
                  </a:cubicBezTo>
                  <a:close/>
                </a:path>
              </a:pathLst>
            </a:custGeom>
            <a:solidFill>
              <a:srgbClr val="2C92D5">
                <a:alpha val="23922"/>
              </a:srgbClr>
            </a:solidFill>
          </p:spPr>
        </p:sp>
        <p:sp>
          <p:nvSpPr>
            <p:cNvPr name="TextBox 4" id="4"/>
            <p:cNvSpPr txBox="true"/>
            <p:nvPr/>
          </p:nvSpPr>
          <p:spPr>
            <a:xfrm>
              <a:off x="0" y="-38100"/>
              <a:ext cx="3359156" cy="1480901"/>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2752142" y="-2752142"/>
            <a:ext cx="5504284" cy="55042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3850552" y="652463"/>
            <a:ext cx="10586896" cy="740569"/>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PROBLEM</a:t>
            </a:r>
          </a:p>
        </p:txBody>
      </p:sp>
      <p:grpSp>
        <p:nvGrpSpPr>
          <p:cNvPr name="Group 9" id="9"/>
          <p:cNvGrpSpPr/>
          <p:nvPr/>
        </p:nvGrpSpPr>
        <p:grpSpPr>
          <a:xfrm rot="0">
            <a:off x="15978056" y="7264915"/>
            <a:ext cx="5504284" cy="55042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2" id="12"/>
          <p:cNvSpPr txBox="true"/>
          <p:nvPr/>
        </p:nvSpPr>
        <p:spPr>
          <a:xfrm rot="0">
            <a:off x="3210923" y="2379443"/>
            <a:ext cx="11866155" cy="6011419"/>
          </a:xfrm>
          <a:prstGeom prst="rect">
            <a:avLst/>
          </a:prstGeom>
        </p:spPr>
        <p:txBody>
          <a:bodyPr anchor="t" rtlCol="false" tIns="0" lIns="0" bIns="0" rIns="0">
            <a:spAutoFit/>
          </a:bodyPr>
          <a:lstStyle/>
          <a:p>
            <a:pPr>
              <a:lnSpc>
                <a:spcPts val="6899"/>
              </a:lnSpc>
              <a:spcBef>
                <a:spcPct val="0"/>
              </a:spcBef>
            </a:pPr>
            <a:r>
              <a:rPr lang="en-US" sz="4999">
                <a:solidFill>
                  <a:srgbClr val="FFFFFF"/>
                </a:solidFill>
                <a:latin typeface="DM Sans"/>
              </a:rPr>
              <a:t>Compare and review figma designs and their web implementation, in a frictionless manner which provides information regarding mistakes, mismatches and inconsistencies.</a:t>
            </a:r>
          </a:p>
          <a:p>
            <a:pPr algn="ctr">
              <a:lnSpc>
                <a:spcPts val="3311"/>
              </a:lnSpc>
              <a:spcBef>
                <a:spcPct val="0"/>
              </a:spcBef>
            </a:pPr>
          </a:p>
          <a:p>
            <a:pPr algn="ctr">
              <a:lnSpc>
                <a:spcPts val="3311"/>
              </a:lnSpc>
              <a:spcBef>
                <a:spcPct val="0"/>
              </a:spcBef>
            </a:pPr>
          </a:p>
          <a:p>
            <a:pPr algn="ctr">
              <a:lnSpc>
                <a:spcPts val="3311"/>
              </a:lnSpc>
              <a:spcBef>
                <a:spcPct val="0"/>
              </a:spcBef>
            </a:pPr>
          </a:p>
          <a:p>
            <a:pPr algn="ctr">
              <a:lnSpc>
                <a:spcPts val="331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752142" y="-2752142"/>
            <a:ext cx="5504284" cy="55042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5978056" y="7264915"/>
            <a:ext cx="5504284" cy="55042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8C52FF">
                    <a:alpha val="100000"/>
                  </a:srgbClr>
                </a:gs>
                <a:gs pos="100000">
                  <a:srgbClr val="5CE1E6">
                    <a:alpha val="100000"/>
                  </a:srgbClr>
                </a:gs>
              </a:gsLst>
              <a:lin ang="0"/>
            </a:gradFill>
            <a:ln w="47625" cap="rnd">
              <a:solidFill>
                <a:srgbClr val="000000"/>
              </a:solidFill>
              <a:prstDash val="solid"/>
              <a:round/>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11604341" y="2063327"/>
            <a:ext cx="5530225" cy="5630546"/>
          </a:xfrm>
          <a:custGeom>
            <a:avLst/>
            <a:gdLst/>
            <a:ahLst/>
            <a:cxnLst/>
            <a:rect r="r" b="b" t="t" l="l"/>
            <a:pathLst>
              <a:path h="5630546" w="5530225">
                <a:moveTo>
                  <a:pt x="0" y="0"/>
                </a:moveTo>
                <a:lnTo>
                  <a:pt x="5530225" y="0"/>
                </a:lnTo>
                <a:lnTo>
                  <a:pt x="5530225" y="5630547"/>
                </a:lnTo>
                <a:lnTo>
                  <a:pt x="0" y="5630547"/>
                </a:lnTo>
                <a:lnTo>
                  <a:pt x="0" y="0"/>
                </a:lnTo>
                <a:close/>
              </a:path>
            </a:pathLst>
          </a:custGeom>
          <a:blipFill>
            <a:blip r:embed="rId2"/>
            <a:stretch>
              <a:fillRect l="0" t="0" r="0" b="0"/>
            </a:stretch>
          </a:blipFill>
        </p:spPr>
      </p:sp>
      <p:sp>
        <p:nvSpPr>
          <p:cNvPr name="TextBox 9" id="9"/>
          <p:cNvSpPr txBox="true"/>
          <p:nvPr/>
        </p:nvSpPr>
        <p:spPr>
          <a:xfrm rot="0">
            <a:off x="3850552" y="652463"/>
            <a:ext cx="10586896" cy="73723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MOTIVATION</a:t>
            </a:r>
          </a:p>
        </p:txBody>
      </p:sp>
      <p:sp>
        <p:nvSpPr>
          <p:cNvPr name="TextBox 10" id="10"/>
          <p:cNvSpPr txBox="true"/>
          <p:nvPr/>
        </p:nvSpPr>
        <p:spPr>
          <a:xfrm rot="0">
            <a:off x="2588686" y="2906439"/>
            <a:ext cx="8730271" cy="3804921"/>
          </a:xfrm>
          <a:prstGeom prst="rect">
            <a:avLst/>
          </a:prstGeom>
        </p:spPr>
        <p:txBody>
          <a:bodyPr anchor="t" rtlCol="false" tIns="0" lIns="0" bIns="0" rIns="0">
            <a:spAutoFit/>
          </a:bodyPr>
          <a:lstStyle/>
          <a:p>
            <a:pPr marL="794208" indent="-397104" lvl="1">
              <a:lnSpc>
                <a:spcPts val="5076"/>
              </a:lnSpc>
              <a:buFont typeface="Arial"/>
              <a:buChar char="•"/>
            </a:pPr>
            <a:r>
              <a:rPr lang="en-US" sz="3678">
                <a:solidFill>
                  <a:srgbClr val="FFFFFF"/>
                </a:solidFill>
                <a:latin typeface="DM Sans"/>
              </a:rPr>
              <a:t>AI/ML models scale in a rapid way (scalability).</a:t>
            </a:r>
          </a:p>
          <a:p>
            <a:pPr marL="794208" indent="-397104" lvl="1">
              <a:lnSpc>
                <a:spcPts val="5076"/>
              </a:lnSpc>
              <a:buFont typeface="Arial"/>
              <a:buChar char="•"/>
            </a:pPr>
            <a:r>
              <a:rPr lang="en-US" sz="3678">
                <a:solidFill>
                  <a:srgbClr val="FFFFFF"/>
                </a:solidFill>
                <a:latin typeface="DM Sans"/>
              </a:rPr>
              <a:t>Classic comparison algorithms are specific and do not scale.</a:t>
            </a:r>
          </a:p>
          <a:p>
            <a:pPr algn="ctr">
              <a:lnSpc>
                <a:spcPts val="2436"/>
              </a:lnSpc>
              <a:spcBef>
                <a:spcPct val="0"/>
              </a:spcBef>
            </a:pPr>
          </a:p>
          <a:p>
            <a:pPr algn="ctr">
              <a:lnSpc>
                <a:spcPts val="2436"/>
              </a:lnSpc>
              <a:spcBef>
                <a:spcPct val="0"/>
              </a:spcBef>
            </a:pPr>
          </a:p>
          <a:p>
            <a:pPr algn="ctr">
              <a:lnSpc>
                <a:spcPts val="2436"/>
              </a:lnSpc>
              <a:spcBef>
                <a:spcPct val="0"/>
              </a:spcBef>
            </a:pPr>
          </a:p>
          <a:p>
            <a:pPr algn="ctr">
              <a:lnSpc>
                <a:spcPts val="2436"/>
              </a:lnSpc>
              <a:spcBef>
                <a:spcPct val="0"/>
              </a:spcBef>
            </a:pPr>
          </a:p>
        </p:txBody>
      </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4430913" cy="10287000"/>
          </a:xfrm>
          <a:custGeom>
            <a:avLst/>
            <a:gdLst/>
            <a:ahLst/>
            <a:cxnLst/>
            <a:rect r="r" b="b" t="t" l="l"/>
            <a:pathLst>
              <a:path h="10287000" w="4430913">
                <a:moveTo>
                  <a:pt x="0" y="0"/>
                </a:moveTo>
                <a:lnTo>
                  <a:pt x="4430913" y="0"/>
                </a:lnTo>
                <a:lnTo>
                  <a:pt x="4430913" y="10287000"/>
                </a:lnTo>
                <a:lnTo>
                  <a:pt x="0" y="10287000"/>
                </a:lnTo>
                <a:lnTo>
                  <a:pt x="0" y="0"/>
                </a:lnTo>
                <a:close/>
              </a:path>
            </a:pathLst>
          </a:custGeom>
          <a:blipFill>
            <a:blip r:embed="rId2"/>
            <a:stretch>
              <a:fillRect l="0" t="-901" r="-57468"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54875" y="7653425"/>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520658" y="3931187"/>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752723" y="7822703"/>
            <a:ext cx="746677" cy="746677"/>
          </a:xfrm>
          <a:custGeom>
            <a:avLst/>
            <a:gdLst/>
            <a:ahLst/>
            <a:cxnLst/>
            <a:rect r="r" b="b" t="t" l="l"/>
            <a:pathLst>
              <a:path h="746677" w="746677">
                <a:moveTo>
                  <a:pt x="0" y="0"/>
                </a:moveTo>
                <a:lnTo>
                  <a:pt x="746677" y="0"/>
                </a:lnTo>
                <a:lnTo>
                  <a:pt x="746677" y="746677"/>
                </a:lnTo>
                <a:lnTo>
                  <a:pt x="0" y="746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708802" y="4266324"/>
            <a:ext cx="766084" cy="472099"/>
          </a:xfrm>
          <a:custGeom>
            <a:avLst/>
            <a:gdLst/>
            <a:ahLst/>
            <a:cxnLst/>
            <a:rect r="r" b="b" t="t" l="l"/>
            <a:pathLst>
              <a:path h="472099" w="766084">
                <a:moveTo>
                  <a:pt x="0" y="0"/>
                </a:moveTo>
                <a:lnTo>
                  <a:pt x="766084" y="0"/>
                </a:lnTo>
                <a:lnTo>
                  <a:pt x="766084" y="472099"/>
                </a:lnTo>
                <a:lnTo>
                  <a:pt x="0" y="4720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5520658" y="2108834"/>
            <a:ext cx="1142373" cy="11423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6" id="16"/>
          <p:cNvSpPr/>
          <p:nvPr/>
        </p:nvSpPr>
        <p:spPr>
          <a:xfrm flipH="false" flipV="false" rot="0">
            <a:off x="5703695" y="2305316"/>
            <a:ext cx="795706" cy="749410"/>
          </a:xfrm>
          <a:custGeom>
            <a:avLst/>
            <a:gdLst/>
            <a:ahLst/>
            <a:cxnLst/>
            <a:rect r="r" b="b" t="t" l="l"/>
            <a:pathLst>
              <a:path h="749410" w="795706">
                <a:moveTo>
                  <a:pt x="0" y="0"/>
                </a:moveTo>
                <a:lnTo>
                  <a:pt x="795705" y="0"/>
                </a:lnTo>
                <a:lnTo>
                  <a:pt x="795705" y="749410"/>
                </a:lnTo>
                <a:lnTo>
                  <a:pt x="0" y="7494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6830047" y="652954"/>
            <a:ext cx="9879016" cy="741967"/>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SOLUTION</a:t>
            </a:r>
          </a:p>
        </p:txBody>
      </p:sp>
      <p:sp>
        <p:nvSpPr>
          <p:cNvPr name="TextBox 18" id="18"/>
          <p:cNvSpPr txBox="true"/>
          <p:nvPr/>
        </p:nvSpPr>
        <p:spPr>
          <a:xfrm rot="0">
            <a:off x="6847387" y="7098349"/>
            <a:ext cx="4402447"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Bold"/>
              </a:rPr>
              <a:t>OCR Pipeline</a:t>
            </a:r>
          </a:p>
        </p:txBody>
      </p:sp>
      <p:sp>
        <p:nvSpPr>
          <p:cNvPr name="TextBox 19" id="19"/>
          <p:cNvSpPr txBox="true"/>
          <p:nvPr/>
        </p:nvSpPr>
        <p:spPr>
          <a:xfrm rot="0">
            <a:off x="6847387" y="7720029"/>
            <a:ext cx="6015843" cy="980590"/>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Using Azure’s OCR APIs, we extract text from the design and the web implemention and use it to find errors and inco</a:t>
            </a:r>
          </a:p>
        </p:txBody>
      </p:sp>
      <p:sp>
        <p:nvSpPr>
          <p:cNvPr name="TextBox 20" id="20"/>
          <p:cNvSpPr txBox="true"/>
          <p:nvPr/>
        </p:nvSpPr>
        <p:spPr>
          <a:xfrm rot="0">
            <a:off x="6830047" y="3376111"/>
            <a:ext cx="4402447"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Bold"/>
              </a:rPr>
              <a:t>NLP Analysis</a:t>
            </a:r>
          </a:p>
        </p:txBody>
      </p:sp>
      <p:sp>
        <p:nvSpPr>
          <p:cNvPr name="TextBox 21" id="21"/>
          <p:cNvSpPr txBox="true"/>
          <p:nvPr/>
        </p:nvSpPr>
        <p:spPr>
          <a:xfrm rot="0">
            <a:off x="6830047" y="4121687"/>
            <a:ext cx="6015843" cy="648537"/>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Deploy a LLM to get a global sense of the differences between the two images.</a:t>
            </a:r>
            <a:r>
              <a:rPr lang="en-US" sz="1931" strike="noStrike" u="none">
                <a:solidFill>
                  <a:srgbClr val="FFFFFF"/>
                </a:solidFill>
                <a:latin typeface="DM Sans"/>
              </a:rPr>
              <a:t>.</a:t>
            </a:r>
          </a:p>
        </p:txBody>
      </p:sp>
      <p:sp>
        <p:nvSpPr>
          <p:cNvPr name="TextBox 22" id="22"/>
          <p:cNvSpPr txBox="true"/>
          <p:nvPr/>
        </p:nvSpPr>
        <p:spPr>
          <a:xfrm rot="0">
            <a:off x="6830047" y="1553759"/>
            <a:ext cx="5020546"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Bold"/>
              </a:rPr>
              <a:t>Global Similarity Score</a:t>
            </a:r>
          </a:p>
        </p:txBody>
      </p:sp>
      <p:sp>
        <p:nvSpPr>
          <p:cNvPr name="TextBox 23" id="23"/>
          <p:cNvSpPr txBox="true"/>
          <p:nvPr/>
        </p:nvSpPr>
        <p:spPr>
          <a:xfrm rot="0">
            <a:off x="6830047" y="5181683"/>
            <a:ext cx="5616570"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Bold"/>
              </a:rPr>
              <a:t>ObjectDetection Pipeline</a:t>
            </a:r>
          </a:p>
        </p:txBody>
      </p:sp>
      <p:sp>
        <p:nvSpPr>
          <p:cNvPr name="TextBox 24" id="24"/>
          <p:cNvSpPr txBox="true"/>
          <p:nvPr/>
        </p:nvSpPr>
        <p:spPr>
          <a:xfrm rot="0">
            <a:off x="6830047" y="5803434"/>
            <a:ext cx="6015843" cy="980590"/>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Using object detection and comparing the respective object patches, we find image mismatches. </a:t>
            </a:r>
          </a:p>
        </p:txBody>
      </p:sp>
      <p:grpSp>
        <p:nvGrpSpPr>
          <p:cNvPr name="Group 25" id="25"/>
          <p:cNvGrpSpPr/>
          <p:nvPr/>
        </p:nvGrpSpPr>
        <p:grpSpPr>
          <a:xfrm rot="0">
            <a:off x="5519836" y="5832009"/>
            <a:ext cx="1114394" cy="111439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28" id="28"/>
          <p:cNvSpPr/>
          <p:nvPr/>
        </p:nvSpPr>
        <p:spPr>
          <a:xfrm flipH="false" flipV="false" rot="0">
            <a:off x="5703695" y="5949860"/>
            <a:ext cx="746677" cy="746677"/>
          </a:xfrm>
          <a:custGeom>
            <a:avLst/>
            <a:gdLst/>
            <a:ahLst/>
            <a:cxnLst/>
            <a:rect r="r" b="b" t="t" l="l"/>
            <a:pathLst>
              <a:path h="746677" w="746677">
                <a:moveTo>
                  <a:pt x="0" y="0"/>
                </a:moveTo>
                <a:lnTo>
                  <a:pt x="746677" y="0"/>
                </a:lnTo>
                <a:lnTo>
                  <a:pt x="746677" y="746677"/>
                </a:lnTo>
                <a:lnTo>
                  <a:pt x="0" y="746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9" id="29"/>
          <p:cNvSpPr txBox="true"/>
          <p:nvPr/>
        </p:nvSpPr>
        <p:spPr>
          <a:xfrm rot="0">
            <a:off x="6847387" y="2276741"/>
            <a:ext cx="6015843" cy="648537"/>
          </a:xfrm>
          <a:prstGeom prst="rect">
            <a:avLst/>
          </a:prstGeom>
        </p:spPr>
        <p:txBody>
          <a:bodyPr anchor="t" rtlCol="false" tIns="0" lIns="0" bIns="0" rIns="0">
            <a:spAutoFit/>
          </a:bodyPr>
          <a:lstStyle/>
          <a:p>
            <a:pPr marL="0" indent="0" lvl="0">
              <a:lnSpc>
                <a:spcPts val="2664"/>
              </a:lnSpc>
              <a:spcBef>
                <a:spcPct val="0"/>
              </a:spcBef>
            </a:pPr>
            <a:r>
              <a:rPr lang="en-US" sz="1931">
                <a:solidFill>
                  <a:srgbClr val="FFFFFF"/>
                </a:solidFill>
                <a:latin typeface="DM Sans"/>
              </a:rPr>
              <a:t>Extract a global similarity score of the Figma design and the web page image</a:t>
            </a:r>
          </a:p>
        </p:txBody>
      </p:sp>
    </p:spTree>
  </p:cSld>
  <p:clrMapOvr>
    <a:masterClrMapping/>
  </p:clrMapOvr>
  <p:transition spd="med">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7075" y="6223970"/>
            <a:ext cx="2726029" cy="2753634"/>
          </a:xfrm>
          <a:custGeom>
            <a:avLst/>
            <a:gdLst/>
            <a:ahLst/>
            <a:cxnLst/>
            <a:rect r="r" b="b" t="t" l="l"/>
            <a:pathLst>
              <a:path h="2753634" w="2726029">
                <a:moveTo>
                  <a:pt x="0" y="0"/>
                </a:moveTo>
                <a:lnTo>
                  <a:pt x="2726029" y="0"/>
                </a:lnTo>
                <a:lnTo>
                  <a:pt x="2726029" y="2753634"/>
                </a:lnTo>
                <a:lnTo>
                  <a:pt x="0" y="2753634"/>
                </a:lnTo>
                <a:lnTo>
                  <a:pt x="0" y="0"/>
                </a:lnTo>
                <a:close/>
              </a:path>
            </a:pathLst>
          </a:custGeom>
          <a:blipFill>
            <a:blip r:embed="rId4"/>
            <a:stretch>
              <a:fillRect l="0" t="0" r="0" b="0"/>
            </a:stretch>
          </a:blipFill>
        </p:spPr>
      </p:sp>
      <p:sp>
        <p:nvSpPr>
          <p:cNvPr name="Freeform 5" id="5"/>
          <p:cNvSpPr/>
          <p:nvPr/>
        </p:nvSpPr>
        <p:spPr>
          <a:xfrm flipH="false" flipV="false" rot="0">
            <a:off x="1050656" y="1760220"/>
            <a:ext cx="2497051" cy="3088595"/>
          </a:xfrm>
          <a:custGeom>
            <a:avLst/>
            <a:gdLst/>
            <a:ahLst/>
            <a:cxnLst/>
            <a:rect r="r" b="b" t="t" l="l"/>
            <a:pathLst>
              <a:path h="3088595" w="2497051">
                <a:moveTo>
                  <a:pt x="0" y="0"/>
                </a:moveTo>
                <a:lnTo>
                  <a:pt x="2497051" y="0"/>
                </a:lnTo>
                <a:lnTo>
                  <a:pt x="2497051" y="3088595"/>
                </a:lnTo>
                <a:lnTo>
                  <a:pt x="0" y="3088595"/>
                </a:lnTo>
                <a:lnTo>
                  <a:pt x="0" y="0"/>
                </a:lnTo>
                <a:close/>
              </a:path>
            </a:pathLst>
          </a:custGeom>
          <a:blipFill>
            <a:blip r:embed="rId5"/>
            <a:stretch>
              <a:fillRect l="0" t="0" r="0" b="0"/>
            </a:stretch>
          </a:blipFill>
        </p:spPr>
      </p:sp>
      <p:sp>
        <p:nvSpPr>
          <p:cNvPr name="Freeform 6" id="6"/>
          <p:cNvSpPr/>
          <p:nvPr/>
        </p:nvSpPr>
        <p:spPr>
          <a:xfrm flipH="false" flipV="false" rot="0">
            <a:off x="12193875" y="5290268"/>
            <a:ext cx="1567112" cy="445225"/>
          </a:xfrm>
          <a:custGeom>
            <a:avLst/>
            <a:gdLst/>
            <a:ahLst/>
            <a:cxnLst/>
            <a:rect r="r" b="b" t="t" l="l"/>
            <a:pathLst>
              <a:path h="445225" w="1567112">
                <a:moveTo>
                  <a:pt x="0" y="0"/>
                </a:moveTo>
                <a:lnTo>
                  <a:pt x="1567112" y="0"/>
                </a:lnTo>
                <a:lnTo>
                  <a:pt x="1567112" y="445224"/>
                </a:lnTo>
                <a:lnTo>
                  <a:pt x="0" y="4452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3547707" y="3304518"/>
            <a:ext cx="1247165" cy="0"/>
          </a:xfrm>
          <a:prstGeom prst="line">
            <a:avLst/>
          </a:prstGeom>
          <a:ln cap="flat" w="38100">
            <a:solidFill>
              <a:srgbClr val="FFFFFF"/>
            </a:solidFill>
            <a:prstDash val="solid"/>
            <a:headEnd type="none" len="sm" w="sm"/>
            <a:tailEnd type="arrow" len="sm" w="med"/>
          </a:ln>
        </p:spPr>
      </p:sp>
      <p:sp>
        <p:nvSpPr>
          <p:cNvPr name="AutoShape 8" id="8"/>
          <p:cNvSpPr/>
          <p:nvPr/>
        </p:nvSpPr>
        <p:spPr>
          <a:xfrm>
            <a:off x="3547707" y="7925604"/>
            <a:ext cx="1225209" cy="19050"/>
          </a:xfrm>
          <a:prstGeom prst="line">
            <a:avLst/>
          </a:prstGeom>
          <a:ln cap="flat" w="38100">
            <a:solidFill>
              <a:srgbClr val="FFFFFF"/>
            </a:solidFill>
            <a:prstDash val="solid"/>
            <a:headEnd type="none" len="sm" w="sm"/>
            <a:tailEnd type="arrow" len="sm" w="med"/>
          </a:ln>
        </p:spPr>
      </p:sp>
      <p:sp>
        <p:nvSpPr>
          <p:cNvPr name="AutoShape 9" id="9"/>
          <p:cNvSpPr/>
          <p:nvPr/>
        </p:nvSpPr>
        <p:spPr>
          <a:xfrm>
            <a:off x="7074327" y="3323568"/>
            <a:ext cx="1247165" cy="0"/>
          </a:xfrm>
          <a:prstGeom prst="line">
            <a:avLst/>
          </a:prstGeom>
          <a:ln cap="flat" w="38100">
            <a:solidFill>
              <a:srgbClr val="FFFFFF"/>
            </a:solidFill>
            <a:prstDash val="solid"/>
            <a:headEnd type="none" len="sm" w="sm"/>
            <a:tailEnd type="arrow" len="sm" w="med"/>
          </a:ln>
        </p:spPr>
      </p:sp>
      <p:sp>
        <p:nvSpPr>
          <p:cNvPr name="AutoShape 10" id="10"/>
          <p:cNvSpPr/>
          <p:nvPr/>
        </p:nvSpPr>
        <p:spPr>
          <a:xfrm>
            <a:off x="6918218" y="7963704"/>
            <a:ext cx="1247165" cy="0"/>
          </a:xfrm>
          <a:prstGeom prst="line">
            <a:avLst/>
          </a:prstGeom>
          <a:ln cap="flat" w="38100">
            <a:solidFill>
              <a:srgbClr val="FFFFFF"/>
            </a:solidFill>
            <a:prstDash val="solid"/>
            <a:headEnd type="none" len="sm" w="sm"/>
            <a:tailEnd type="arrow" len="sm" w="med"/>
          </a:ln>
        </p:spPr>
      </p:sp>
      <p:sp>
        <p:nvSpPr>
          <p:cNvPr name="AutoShape 11" id="11"/>
          <p:cNvSpPr/>
          <p:nvPr/>
        </p:nvSpPr>
        <p:spPr>
          <a:xfrm>
            <a:off x="10437544" y="3878444"/>
            <a:ext cx="0" cy="1343942"/>
          </a:xfrm>
          <a:prstGeom prst="line">
            <a:avLst/>
          </a:prstGeom>
          <a:ln cap="flat" w="38100">
            <a:solidFill>
              <a:srgbClr val="FFFFFF"/>
            </a:solidFill>
            <a:prstDash val="solid"/>
            <a:headEnd type="none" len="sm" w="sm"/>
            <a:tailEnd type="arrow" len="sm" w="med"/>
          </a:ln>
        </p:spPr>
      </p:sp>
      <p:sp>
        <p:nvSpPr>
          <p:cNvPr name="AutoShape 12" id="12"/>
          <p:cNvSpPr/>
          <p:nvPr/>
        </p:nvSpPr>
        <p:spPr>
          <a:xfrm flipV="true">
            <a:off x="10437544" y="5735492"/>
            <a:ext cx="0" cy="2065319"/>
          </a:xfrm>
          <a:prstGeom prst="line">
            <a:avLst/>
          </a:prstGeom>
          <a:ln cap="flat" w="38100">
            <a:solidFill>
              <a:srgbClr val="FFFFFF"/>
            </a:solidFill>
            <a:prstDash val="solid"/>
            <a:headEnd type="none" len="sm" w="sm"/>
            <a:tailEnd type="arrow" len="sm" w="med"/>
          </a:ln>
        </p:spPr>
      </p:sp>
      <p:sp>
        <p:nvSpPr>
          <p:cNvPr name="Freeform 13" id="13"/>
          <p:cNvSpPr/>
          <p:nvPr/>
        </p:nvSpPr>
        <p:spPr>
          <a:xfrm flipH="false" flipV="false" rot="0">
            <a:off x="4772916" y="6044687"/>
            <a:ext cx="2145302" cy="3112199"/>
          </a:xfrm>
          <a:custGeom>
            <a:avLst/>
            <a:gdLst/>
            <a:ahLst/>
            <a:cxnLst/>
            <a:rect r="r" b="b" t="t" l="l"/>
            <a:pathLst>
              <a:path h="3112199" w="2145302">
                <a:moveTo>
                  <a:pt x="0" y="0"/>
                </a:moveTo>
                <a:lnTo>
                  <a:pt x="2145302" y="0"/>
                </a:lnTo>
                <a:lnTo>
                  <a:pt x="2145302" y="3112199"/>
                </a:lnTo>
                <a:lnTo>
                  <a:pt x="0" y="3112199"/>
                </a:lnTo>
                <a:lnTo>
                  <a:pt x="0" y="0"/>
                </a:lnTo>
                <a:close/>
              </a:path>
            </a:pathLst>
          </a:custGeom>
          <a:blipFill>
            <a:blip r:embed="rId8"/>
            <a:stretch>
              <a:fillRect l="0" t="0" r="0" b="0"/>
            </a:stretch>
          </a:blipFill>
        </p:spPr>
      </p:sp>
      <p:sp>
        <p:nvSpPr>
          <p:cNvPr name="Freeform 14" id="14"/>
          <p:cNvSpPr/>
          <p:nvPr/>
        </p:nvSpPr>
        <p:spPr>
          <a:xfrm flipH="false" flipV="false" rot="0">
            <a:off x="4794872" y="1743816"/>
            <a:ext cx="2177910" cy="3159504"/>
          </a:xfrm>
          <a:custGeom>
            <a:avLst/>
            <a:gdLst/>
            <a:ahLst/>
            <a:cxnLst/>
            <a:rect r="r" b="b" t="t" l="l"/>
            <a:pathLst>
              <a:path h="3159504" w="2177910">
                <a:moveTo>
                  <a:pt x="0" y="0"/>
                </a:moveTo>
                <a:lnTo>
                  <a:pt x="2177911" y="0"/>
                </a:lnTo>
                <a:lnTo>
                  <a:pt x="2177911" y="3159504"/>
                </a:lnTo>
                <a:lnTo>
                  <a:pt x="0" y="3159504"/>
                </a:lnTo>
                <a:lnTo>
                  <a:pt x="0" y="0"/>
                </a:lnTo>
                <a:close/>
              </a:path>
            </a:pathLst>
          </a:custGeom>
          <a:blipFill>
            <a:blip r:embed="rId8"/>
            <a:stretch>
              <a:fillRect l="0" t="0" r="0" b="0"/>
            </a:stretch>
          </a:blipFill>
        </p:spPr>
      </p:sp>
      <p:sp>
        <p:nvSpPr>
          <p:cNvPr name="Freeform 15" id="15"/>
          <p:cNvSpPr/>
          <p:nvPr/>
        </p:nvSpPr>
        <p:spPr>
          <a:xfrm flipH="false" flipV="false" rot="0">
            <a:off x="8426267" y="2944665"/>
            <a:ext cx="4426582" cy="950401"/>
          </a:xfrm>
          <a:custGeom>
            <a:avLst/>
            <a:gdLst/>
            <a:ahLst/>
            <a:cxnLst/>
            <a:rect r="r" b="b" t="t" l="l"/>
            <a:pathLst>
              <a:path h="950401" w="4426582">
                <a:moveTo>
                  <a:pt x="0" y="0"/>
                </a:moveTo>
                <a:lnTo>
                  <a:pt x="4426582" y="0"/>
                </a:lnTo>
                <a:lnTo>
                  <a:pt x="4426582" y="950401"/>
                </a:lnTo>
                <a:lnTo>
                  <a:pt x="0" y="950401"/>
                </a:lnTo>
                <a:lnTo>
                  <a:pt x="0" y="0"/>
                </a:lnTo>
                <a:close/>
              </a:path>
            </a:pathLst>
          </a:custGeom>
          <a:blipFill>
            <a:blip r:embed="rId9"/>
            <a:stretch>
              <a:fillRect l="0" t="0" r="-18989" b="0"/>
            </a:stretch>
          </a:blipFill>
        </p:spPr>
      </p:sp>
      <p:sp>
        <p:nvSpPr>
          <p:cNvPr name="Freeform 16" id="16"/>
          <p:cNvSpPr/>
          <p:nvPr/>
        </p:nvSpPr>
        <p:spPr>
          <a:xfrm flipH="false" flipV="false" rot="0">
            <a:off x="8278370" y="7600787"/>
            <a:ext cx="4574480" cy="1014750"/>
          </a:xfrm>
          <a:custGeom>
            <a:avLst/>
            <a:gdLst/>
            <a:ahLst/>
            <a:cxnLst/>
            <a:rect r="r" b="b" t="t" l="l"/>
            <a:pathLst>
              <a:path h="1014750" w="4574480">
                <a:moveTo>
                  <a:pt x="0" y="0"/>
                </a:moveTo>
                <a:lnTo>
                  <a:pt x="4574479" y="0"/>
                </a:lnTo>
                <a:lnTo>
                  <a:pt x="4574479" y="1014750"/>
                </a:lnTo>
                <a:lnTo>
                  <a:pt x="0" y="1014750"/>
                </a:lnTo>
                <a:lnTo>
                  <a:pt x="0" y="0"/>
                </a:lnTo>
                <a:close/>
              </a:path>
            </a:pathLst>
          </a:custGeom>
          <a:blipFill>
            <a:blip r:embed="rId10"/>
            <a:stretch>
              <a:fillRect l="0" t="0" r="-18375" b="0"/>
            </a:stretch>
          </a:blipFill>
        </p:spPr>
      </p:sp>
      <p:sp>
        <p:nvSpPr>
          <p:cNvPr name="TextBox 17" id="17"/>
          <p:cNvSpPr txBox="true"/>
          <p:nvPr/>
        </p:nvSpPr>
        <p:spPr>
          <a:xfrm rot="0">
            <a:off x="3388853" y="730356"/>
            <a:ext cx="11510293" cy="73723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GLOBAL SIMILARITY SCORE</a:t>
            </a:r>
          </a:p>
        </p:txBody>
      </p:sp>
      <p:sp>
        <p:nvSpPr>
          <p:cNvPr name="TextBox 18" id="18"/>
          <p:cNvSpPr txBox="true"/>
          <p:nvPr/>
        </p:nvSpPr>
        <p:spPr>
          <a:xfrm rot="0">
            <a:off x="900991" y="9079852"/>
            <a:ext cx="145899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Figma design</a:t>
            </a:r>
          </a:p>
        </p:txBody>
      </p:sp>
      <p:sp>
        <p:nvSpPr>
          <p:cNvPr name="TextBox 19" id="19"/>
          <p:cNvSpPr txBox="true"/>
          <p:nvPr/>
        </p:nvSpPr>
        <p:spPr>
          <a:xfrm rot="0">
            <a:off x="1028700" y="4962199"/>
            <a:ext cx="1315879"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Web design</a:t>
            </a:r>
          </a:p>
        </p:txBody>
      </p:sp>
      <p:sp>
        <p:nvSpPr>
          <p:cNvPr name="TextBox 20" id="20"/>
          <p:cNvSpPr txBox="true"/>
          <p:nvPr/>
        </p:nvSpPr>
        <p:spPr>
          <a:xfrm rot="0">
            <a:off x="8681213" y="5165236"/>
            <a:ext cx="3512661" cy="570257"/>
          </a:xfrm>
          <a:prstGeom prst="rect">
            <a:avLst/>
          </a:prstGeom>
        </p:spPr>
        <p:txBody>
          <a:bodyPr anchor="t" rtlCol="false" tIns="0" lIns="0" bIns="0" rIns="0">
            <a:spAutoFit/>
          </a:bodyPr>
          <a:lstStyle/>
          <a:p>
            <a:pPr algn="ctr">
              <a:lnSpc>
                <a:spcPts val="4675"/>
              </a:lnSpc>
              <a:spcBef>
                <a:spcPct val="0"/>
              </a:spcBef>
            </a:pPr>
            <a:r>
              <a:rPr lang="en-US" sz="3387">
                <a:solidFill>
                  <a:srgbClr val="FFFFFF"/>
                </a:solidFill>
                <a:latin typeface="DM Sans Bold"/>
              </a:rPr>
              <a:t>Cosine Similarity</a:t>
            </a:r>
          </a:p>
        </p:txBody>
      </p:sp>
      <p:sp>
        <p:nvSpPr>
          <p:cNvPr name="TextBox 21" id="21"/>
          <p:cNvSpPr txBox="true"/>
          <p:nvPr/>
        </p:nvSpPr>
        <p:spPr>
          <a:xfrm rot="0">
            <a:off x="13928881" y="5063163"/>
            <a:ext cx="3049905" cy="1160807"/>
          </a:xfrm>
          <a:prstGeom prst="rect">
            <a:avLst/>
          </a:prstGeom>
        </p:spPr>
        <p:txBody>
          <a:bodyPr anchor="t" rtlCol="false" tIns="0" lIns="0" bIns="0" rIns="0">
            <a:spAutoFit/>
          </a:bodyPr>
          <a:lstStyle/>
          <a:p>
            <a:pPr algn="ctr">
              <a:lnSpc>
                <a:spcPts val="4675"/>
              </a:lnSpc>
            </a:pPr>
            <a:r>
              <a:rPr lang="en-US" sz="3387">
                <a:solidFill>
                  <a:srgbClr val="FFFFFF"/>
                </a:solidFill>
                <a:latin typeface="DM Sans Bold"/>
              </a:rPr>
              <a:t>Images match </a:t>
            </a:r>
          </a:p>
          <a:p>
            <a:pPr algn="ctr">
              <a:lnSpc>
                <a:spcPts val="4675"/>
              </a:lnSpc>
              <a:spcBef>
                <a:spcPct val="0"/>
              </a:spcBef>
            </a:pPr>
            <a:r>
              <a:rPr lang="en-US" sz="3387">
                <a:solidFill>
                  <a:srgbClr val="FFFFFF"/>
                </a:solidFill>
                <a:latin typeface="DM Sans Bold"/>
              </a:rPr>
              <a:t>43%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7075" y="6223970"/>
            <a:ext cx="2726029" cy="2753634"/>
          </a:xfrm>
          <a:custGeom>
            <a:avLst/>
            <a:gdLst/>
            <a:ahLst/>
            <a:cxnLst/>
            <a:rect r="r" b="b" t="t" l="l"/>
            <a:pathLst>
              <a:path h="2753634" w="2726029">
                <a:moveTo>
                  <a:pt x="0" y="0"/>
                </a:moveTo>
                <a:lnTo>
                  <a:pt x="2726029" y="0"/>
                </a:lnTo>
                <a:lnTo>
                  <a:pt x="2726029" y="2753634"/>
                </a:lnTo>
                <a:lnTo>
                  <a:pt x="0" y="2753634"/>
                </a:lnTo>
                <a:lnTo>
                  <a:pt x="0" y="0"/>
                </a:lnTo>
                <a:close/>
              </a:path>
            </a:pathLst>
          </a:custGeom>
          <a:blipFill>
            <a:blip r:embed="rId4"/>
            <a:stretch>
              <a:fillRect l="0" t="0" r="0" b="0"/>
            </a:stretch>
          </a:blipFill>
        </p:spPr>
      </p:sp>
      <p:sp>
        <p:nvSpPr>
          <p:cNvPr name="Freeform 5" id="5"/>
          <p:cNvSpPr/>
          <p:nvPr/>
        </p:nvSpPr>
        <p:spPr>
          <a:xfrm flipH="false" flipV="false" rot="0">
            <a:off x="1050656" y="1760220"/>
            <a:ext cx="2497051" cy="3088595"/>
          </a:xfrm>
          <a:custGeom>
            <a:avLst/>
            <a:gdLst/>
            <a:ahLst/>
            <a:cxnLst/>
            <a:rect r="r" b="b" t="t" l="l"/>
            <a:pathLst>
              <a:path h="3088595" w="2497051">
                <a:moveTo>
                  <a:pt x="0" y="0"/>
                </a:moveTo>
                <a:lnTo>
                  <a:pt x="2497051" y="0"/>
                </a:lnTo>
                <a:lnTo>
                  <a:pt x="2497051" y="3088595"/>
                </a:lnTo>
                <a:lnTo>
                  <a:pt x="0" y="3088595"/>
                </a:lnTo>
                <a:lnTo>
                  <a:pt x="0" y="0"/>
                </a:lnTo>
                <a:close/>
              </a:path>
            </a:pathLst>
          </a:custGeom>
          <a:blipFill>
            <a:blip r:embed="rId5"/>
            <a:stretch>
              <a:fillRect l="0" t="0" r="0" b="0"/>
            </a:stretch>
          </a:blipFill>
        </p:spPr>
      </p:sp>
      <p:sp>
        <p:nvSpPr>
          <p:cNvPr name="AutoShape 6" id="6"/>
          <p:cNvSpPr/>
          <p:nvPr/>
        </p:nvSpPr>
        <p:spPr>
          <a:xfrm>
            <a:off x="3547707" y="3304518"/>
            <a:ext cx="2395063" cy="1544298"/>
          </a:xfrm>
          <a:prstGeom prst="line">
            <a:avLst/>
          </a:prstGeom>
          <a:ln cap="flat" w="38100">
            <a:solidFill>
              <a:srgbClr val="FFFFFF"/>
            </a:solidFill>
            <a:prstDash val="solid"/>
            <a:headEnd type="none" len="sm" w="sm"/>
            <a:tailEnd type="arrow" len="sm" w="med"/>
          </a:ln>
        </p:spPr>
      </p:sp>
      <p:sp>
        <p:nvSpPr>
          <p:cNvPr name="AutoShape 7" id="7"/>
          <p:cNvSpPr/>
          <p:nvPr/>
        </p:nvSpPr>
        <p:spPr>
          <a:xfrm flipV="true">
            <a:off x="3548003" y="6223970"/>
            <a:ext cx="2394767" cy="1395865"/>
          </a:xfrm>
          <a:prstGeom prst="line">
            <a:avLst/>
          </a:prstGeom>
          <a:ln cap="flat" w="38100">
            <a:solidFill>
              <a:srgbClr val="FFFFFF"/>
            </a:solidFill>
            <a:prstDash val="solid"/>
            <a:headEnd type="none" len="sm" w="sm"/>
            <a:tailEnd type="arrow" len="sm" w="med"/>
          </a:ln>
        </p:spPr>
      </p:sp>
      <p:sp>
        <p:nvSpPr>
          <p:cNvPr name="Freeform 8" id="8"/>
          <p:cNvSpPr/>
          <p:nvPr/>
        </p:nvSpPr>
        <p:spPr>
          <a:xfrm flipH="false" flipV="false" rot="0">
            <a:off x="5942770" y="4247557"/>
            <a:ext cx="4221879" cy="2584963"/>
          </a:xfrm>
          <a:custGeom>
            <a:avLst/>
            <a:gdLst/>
            <a:ahLst/>
            <a:cxnLst/>
            <a:rect r="r" b="b" t="t" l="l"/>
            <a:pathLst>
              <a:path h="2584963" w="4221879">
                <a:moveTo>
                  <a:pt x="0" y="0"/>
                </a:moveTo>
                <a:lnTo>
                  <a:pt x="4221880" y="0"/>
                </a:lnTo>
                <a:lnTo>
                  <a:pt x="4221880" y="2584963"/>
                </a:lnTo>
                <a:lnTo>
                  <a:pt x="0" y="2584963"/>
                </a:lnTo>
                <a:lnTo>
                  <a:pt x="0" y="0"/>
                </a:lnTo>
                <a:close/>
              </a:path>
            </a:pathLst>
          </a:custGeom>
          <a:blipFill>
            <a:blip r:embed="rId6"/>
            <a:stretch>
              <a:fillRect l="0" t="0" r="0" b="0"/>
            </a:stretch>
          </a:blipFill>
        </p:spPr>
      </p:sp>
      <p:sp>
        <p:nvSpPr>
          <p:cNvPr name="TextBox 9" id="9"/>
          <p:cNvSpPr txBox="true"/>
          <p:nvPr/>
        </p:nvSpPr>
        <p:spPr>
          <a:xfrm rot="0">
            <a:off x="3388853" y="730356"/>
            <a:ext cx="11510293" cy="73342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NLP ANALYSIS</a:t>
            </a:r>
          </a:p>
        </p:txBody>
      </p:sp>
      <p:sp>
        <p:nvSpPr>
          <p:cNvPr name="TextBox 10" id="10"/>
          <p:cNvSpPr txBox="true"/>
          <p:nvPr/>
        </p:nvSpPr>
        <p:spPr>
          <a:xfrm rot="0">
            <a:off x="900991" y="9079852"/>
            <a:ext cx="145899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Figma design</a:t>
            </a:r>
          </a:p>
        </p:txBody>
      </p:sp>
      <p:sp>
        <p:nvSpPr>
          <p:cNvPr name="TextBox 11" id="11"/>
          <p:cNvSpPr txBox="true"/>
          <p:nvPr/>
        </p:nvSpPr>
        <p:spPr>
          <a:xfrm rot="0">
            <a:off x="1028700" y="4962199"/>
            <a:ext cx="1315879"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Web design</a:t>
            </a:r>
          </a:p>
        </p:txBody>
      </p:sp>
      <p:sp>
        <p:nvSpPr>
          <p:cNvPr name="AutoShape 12" id="12"/>
          <p:cNvSpPr/>
          <p:nvPr/>
        </p:nvSpPr>
        <p:spPr>
          <a:xfrm flipV="true">
            <a:off x="8053710" y="6832520"/>
            <a:ext cx="0" cy="1269091"/>
          </a:xfrm>
          <a:prstGeom prst="line">
            <a:avLst/>
          </a:prstGeom>
          <a:ln cap="flat" w="38100">
            <a:solidFill>
              <a:srgbClr val="FFFFFF"/>
            </a:solidFill>
            <a:prstDash val="solid"/>
            <a:headEnd type="none" len="sm" w="sm"/>
            <a:tailEnd type="arrow" len="sm" w="med"/>
          </a:ln>
        </p:spPr>
      </p:sp>
      <p:sp>
        <p:nvSpPr>
          <p:cNvPr name="AutoShape 13" id="13"/>
          <p:cNvSpPr/>
          <p:nvPr/>
        </p:nvSpPr>
        <p:spPr>
          <a:xfrm>
            <a:off x="10164650" y="5540039"/>
            <a:ext cx="2224739" cy="0"/>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6585663" y="8212696"/>
            <a:ext cx="2936093" cy="1185952"/>
          </a:xfrm>
          <a:prstGeom prst="rect">
            <a:avLst/>
          </a:prstGeom>
        </p:spPr>
        <p:txBody>
          <a:bodyPr anchor="t" rtlCol="false" tIns="0" lIns="0" bIns="0" rIns="0">
            <a:spAutoFit/>
          </a:bodyPr>
          <a:lstStyle/>
          <a:p>
            <a:pPr algn="ctr">
              <a:lnSpc>
                <a:spcPts val="3157"/>
              </a:lnSpc>
              <a:spcBef>
                <a:spcPct val="0"/>
              </a:spcBef>
            </a:pPr>
            <a:r>
              <a:rPr lang="en-US" sz="2287">
                <a:solidFill>
                  <a:srgbClr val="FFFFFF"/>
                </a:solidFill>
                <a:latin typeface="DM Sans Bold"/>
              </a:rPr>
              <a:t>“Find the differences between the two Images.”</a:t>
            </a:r>
          </a:p>
        </p:txBody>
      </p:sp>
      <p:sp>
        <p:nvSpPr>
          <p:cNvPr name="TextBox 15" id="15"/>
          <p:cNvSpPr txBox="true"/>
          <p:nvPr/>
        </p:nvSpPr>
        <p:spPr>
          <a:xfrm rot="0">
            <a:off x="12563187" y="3315209"/>
            <a:ext cx="4696113" cy="4786402"/>
          </a:xfrm>
          <a:prstGeom prst="rect">
            <a:avLst/>
          </a:prstGeom>
        </p:spPr>
        <p:txBody>
          <a:bodyPr anchor="t" rtlCol="false" tIns="0" lIns="0" bIns="0" rIns="0">
            <a:spAutoFit/>
          </a:bodyPr>
          <a:lstStyle/>
          <a:p>
            <a:pPr algn="ctr">
              <a:lnSpc>
                <a:spcPts val="3157"/>
              </a:lnSpc>
              <a:spcBef>
                <a:spcPct val="0"/>
              </a:spcBef>
            </a:pPr>
            <a:r>
              <a:rPr lang="en-US" sz="2287">
                <a:solidFill>
                  <a:srgbClr val="FFFFFF"/>
                </a:solidFill>
                <a:latin typeface="DM Sans Bold"/>
              </a:rPr>
              <a:t>“The two images represent the same website, but the first image appears to be a mockup or design prototype, while the second image shows the actual implementation or live version of the website. Differences between the mockup (first image) and the implemented website (second image). Layout: The implemented website has a different layout...”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9293" y="5551602"/>
            <a:ext cx="1567112" cy="445225"/>
          </a:xfrm>
          <a:custGeom>
            <a:avLst/>
            <a:gdLst/>
            <a:ahLst/>
            <a:cxnLst/>
            <a:rect r="r" b="b" t="t" l="l"/>
            <a:pathLst>
              <a:path h="445225" w="1567112">
                <a:moveTo>
                  <a:pt x="0" y="0"/>
                </a:moveTo>
                <a:lnTo>
                  <a:pt x="1567113" y="0"/>
                </a:lnTo>
                <a:lnTo>
                  <a:pt x="1567113" y="445224"/>
                </a:lnTo>
                <a:lnTo>
                  <a:pt x="0" y="445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88853" y="1019175"/>
            <a:ext cx="11510293" cy="73723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OBJECT DETECTION PIPELINE</a:t>
            </a:r>
          </a:p>
        </p:txBody>
      </p:sp>
      <p:sp>
        <p:nvSpPr>
          <p:cNvPr name="TextBox 6" id="6"/>
          <p:cNvSpPr txBox="true"/>
          <p:nvPr/>
        </p:nvSpPr>
        <p:spPr>
          <a:xfrm rot="0">
            <a:off x="1255801" y="9020530"/>
            <a:ext cx="145899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Figma design</a:t>
            </a:r>
          </a:p>
        </p:txBody>
      </p:sp>
      <p:sp>
        <p:nvSpPr>
          <p:cNvPr name="TextBox 7" id="7"/>
          <p:cNvSpPr txBox="true"/>
          <p:nvPr/>
        </p:nvSpPr>
        <p:spPr>
          <a:xfrm rot="0">
            <a:off x="1256497" y="4637984"/>
            <a:ext cx="1315879"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Web design</a:t>
            </a:r>
          </a:p>
        </p:txBody>
      </p:sp>
      <p:sp>
        <p:nvSpPr>
          <p:cNvPr name="TextBox 8" id="8"/>
          <p:cNvSpPr txBox="true"/>
          <p:nvPr/>
        </p:nvSpPr>
        <p:spPr>
          <a:xfrm rot="0">
            <a:off x="9166036" y="5421789"/>
            <a:ext cx="2543016" cy="570257"/>
          </a:xfrm>
          <a:prstGeom prst="rect">
            <a:avLst/>
          </a:prstGeom>
        </p:spPr>
        <p:txBody>
          <a:bodyPr anchor="t" rtlCol="false" tIns="0" lIns="0" bIns="0" rIns="0">
            <a:spAutoFit/>
          </a:bodyPr>
          <a:lstStyle/>
          <a:p>
            <a:pPr algn="ctr">
              <a:lnSpc>
                <a:spcPts val="4675"/>
              </a:lnSpc>
              <a:spcBef>
                <a:spcPct val="0"/>
              </a:spcBef>
            </a:pPr>
            <a:r>
              <a:rPr lang="en-US" sz="3387">
                <a:solidFill>
                  <a:srgbClr val="FFFFFF"/>
                </a:solidFill>
                <a:latin typeface="DM Sans Bold"/>
              </a:rPr>
              <a:t>Comparison</a:t>
            </a:r>
          </a:p>
        </p:txBody>
      </p:sp>
      <p:sp>
        <p:nvSpPr>
          <p:cNvPr name="TextBox 9" id="9"/>
          <p:cNvSpPr txBox="true"/>
          <p:nvPr/>
        </p:nvSpPr>
        <p:spPr>
          <a:xfrm rot="0">
            <a:off x="4761817" y="2892517"/>
            <a:ext cx="2936093" cy="1185952"/>
          </a:xfrm>
          <a:prstGeom prst="rect">
            <a:avLst/>
          </a:prstGeom>
        </p:spPr>
        <p:txBody>
          <a:bodyPr anchor="t" rtlCol="false" tIns="0" lIns="0" bIns="0" rIns="0">
            <a:spAutoFit/>
          </a:bodyPr>
          <a:lstStyle/>
          <a:p>
            <a:pPr algn="ctr">
              <a:lnSpc>
                <a:spcPts val="3157"/>
              </a:lnSpc>
            </a:pPr>
            <a:r>
              <a:rPr lang="en-US" sz="2287">
                <a:solidFill>
                  <a:srgbClr val="FFFFFF"/>
                </a:solidFill>
                <a:latin typeface="DM Sans Bold"/>
              </a:rPr>
              <a:t>Detect Objects in image (e.g. person)</a:t>
            </a:r>
          </a:p>
          <a:p>
            <a:pPr algn="ctr">
              <a:lnSpc>
                <a:spcPts val="3157"/>
              </a:lnSpc>
              <a:spcBef>
                <a:spcPct val="0"/>
              </a:spcBef>
            </a:pPr>
            <a:r>
              <a:rPr lang="en-US" sz="2287">
                <a:solidFill>
                  <a:srgbClr val="FFFFFF"/>
                </a:solidFill>
                <a:latin typeface="DM Sans Bold"/>
              </a:rPr>
              <a:t>and crop</a:t>
            </a:r>
          </a:p>
        </p:txBody>
      </p:sp>
      <p:sp>
        <p:nvSpPr>
          <p:cNvPr name="TextBox 10" id="10"/>
          <p:cNvSpPr txBox="true"/>
          <p:nvPr/>
        </p:nvSpPr>
        <p:spPr>
          <a:xfrm rot="0">
            <a:off x="4761817" y="7562687"/>
            <a:ext cx="2936093" cy="1185952"/>
          </a:xfrm>
          <a:prstGeom prst="rect">
            <a:avLst/>
          </a:prstGeom>
        </p:spPr>
        <p:txBody>
          <a:bodyPr anchor="t" rtlCol="false" tIns="0" lIns="0" bIns="0" rIns="0">
            <a:spAutoFit/>
          </a:bodyPr>
          <a:lstStyle/>
          <a:p>
            <a:pPr algn="ctr">
              <a:lnSpc>
                <a:spcPts val="3157"/>
              </a:lnSpc>
            </a:pPr>
            <a:r>
              <a:rPr lang="en-US" sz="2287">
                <a:solidFill>
                  <a:srgbClr val="FFFFFF"/>
                </a:solidFill>
                <a:latin typeface="DM Sans Bold"/>
              </a:rPr>
              <a:t>Detect Objects in image (e.g. person)</a:t>
            </a:r>
          </a:p>
          <a:p>
            <a:pPr algn="ctr">
              <a:lnSpc>
                <a:spcPts val="3157"/>
              </a:lnSpc>
              <a:spcBef>
                <a:spcPct val="0"/>
              </a:spcBef>
            </a:pPr>
            <a:r>
              <a:rPr lang="en-US" sz="2287">
                <a:solidFill>
                  <a:srgbClr val="FFFFFF"/>
                </a:solidFill>
                <a:latin typeface="DM Sans Bold"/>
              </a:rPr>
              <a:t>and crop</a:t>
            </a:r>
          </a:p>
        </p:txBody>
      </p:sp>
      <p:sp>
        <p:nvSpPr>
          <p:cNvPr name="AutoShape 11" id="11"/>
          <p:cNvSpPr/>
          <p:nvPr/>
        </p:nvSpPr>
        <p:spPr>
          <a:xfrm>
            <a:off x="3525751" y="3304518"/>
            <a:ext cx="1247165" cy="0"/>
          </a:xfrm>
          <a:prstGeom prst="line">
            <a:avLst/>
          </a:prstGeom>
          <a:ln cap="flat" w="38100">
            <a:solidFill>
              <a:srgbClr val="FFFFFF"/>
            </a:solidFill>
            <a:prstDash val="solid"/>
            <a:headEnd type="none" len="sm" w="sm"/>
            <a:tailEnd type="arrow" len="sm" w="med"/>
          </a:ln>
        </p:spPr>
      </p:sp>
      <p:sp>
        <p:nvSpPr>
          <p:cNvPr name="AutoShape 12" id="12"/>
          <p:cNvSpPr/>
          <p:nvPr/>
        </p:nvSpPr>
        <p:spPr>
          <a:xfrm>
            <a:off x="3547707" y="7925604"/>
            <a:ext cx="1225209" cy="19050"/>
          </a:xfrm>
          <a:prstGeom prst="line">
            <a:avLst/>
          </a:prstGeom>
          <a:ln cap="flat" w="38100">
            <a:solidFill>
              <a:srgbClr val="FFFFFF"/>
            </a:solidFill>
            <a:prstDash val="solid"/>
            <a:headEnd type="none" len="sm" w="sm"/>
            <a:tailEnd type="arrow" len="sm" w="med"/>
          </a:ln>
        </p:spPr>
      </p:sp>
      <p:sp>
        <p:nvSpPr>
          <p:cNvPr name="AutoShape 13" id="13"/>
          <p:cNvSpPr/>
          <p:nvPr/>
        </p:nvSpPr>
        <p:spPr>
          <a:xfrm>
            <a:off x="7697910" y="3323568"/>
            <a:ext cx="1247165" cy="0"/>
          </a:xfrm>
          <a:prstGeom prst="line">
            <a:avLst/>
          </a:prstGeom>
          <a:ln cap="flat" w="38100">
            <a:solidFill>
              <a:srgbClr val="FFFFFF"/>
            </a:solidFill>
            <a:prstDash val="solid"/>
            <a:headEnd type="none" len="sm" w="sm"/>
            <a:tailEnd type="arrow" len="sm" w="med"/>
          </a:ln>
        </p:spPr>
      </p:sp>
      <p:sp>
        <p:nvSpPr>
          <p:cNvPr name="AutoShape 14" id="14"/>
          <p:cNvSpPr/>
          <p:nvPr/>
        </p:nvSpPr>
        <p:spPr>
          <a:xfrm>
            <a:off x="7697910" y="7963704"/>
            <a:ext cx="1247165" cy="0"/>
          </a:xfrm>
          <a:prstGeom prst="line">
            <a:avLst/>
          </a:prstGeom>
          <a:ln cap="flat" w="38100">
            <a:solidFill>
              <a:srgbClr val="FFFFFF"/>
            </a:solidFill>
            <a:prstDash val="solid"/>
            <a:headEnd type="none" len="sm" w="sm"/>
            <a:tailEnd type="arrow" len="sm" w="med"/>
          </a:ln>
        </p:spPr>
      </p:sp>
      <p:sp>
        <p:nvSpPr>
          <p:cNvPr name="TextBox 15" id="15"/>
          <p:cNvSpPr txBox="true"/>
          <p:nvPr/>
        </p:nvSpPr>
        <p:spPr>
          <a:xfrm rot="0">
            <a:off x="8969497" y="3092542"/>
            <a:ext cx="2936093" cy="785902"/>
          </a:xfrm>
          <a:prstGeom prst="rect">
            <a:avLst/>
          </a:prstGeom>
        </p:spPr>
        <p:txBody>
          <a:bodyPr anchor="t" rtlCol="false" tIns="0" lIns="0" bIns="0" rIns="0">
            <a:spAutoFit/>
          </a:bodyPr>
          <a:lstStyle/>
          <a:p>
            <a:pPr algn="ctr">
              <a:lnSpc>
                <a:spcPts val="3157"/>
              </a:lnSpc>
              <a:spcBef>
                <a:spcPct val="0"/>
              </a:spcBef>
            </a:pPr>
            <a:r>
              <a:rPr lang="en-US" sz="2287">
                <a:solidFill>
                  <a:srgbClr val="FFFFFF"/>
                </a:solidFill>
                <a:latin typeface="DM Sans Bold"/>
              </a:rPr>
              <a:t>Embed the Object patches</a:t>
            </a:r>
          </a:p>
        </p:txBody>
      </p:sp>
      <p:sp>
        <p:nvSpPr>
          <p:cNvPr name="TextBox 16" id="16"/>
          <p:cNvSpPr txBox="true"/>
          <p:nvPr/>
        </p:nvSpPr>
        <p:spPr>
          <a:xfrm rot="0">
            <a:off x="8969497" y="7762712"/>
            <a:ext cx="2936093" cy="785902"/>
          </a:xfrm>
          <a:prstGeom prst="rect">
            <a:avLst/>
          </a:prstGeom>
        </p:spPr>
        <p:txBody>
          <a:bodyPr anchor="t" rtlCol="false" tIns="0" lIns="0" bIns="0" rIns="0">
            <a:spAutoFit/>
          </a:bodyPr>
          <a:lstStyle/>
          <a:p>
            <a:pPr algn="ctr">
              <a:lnSpc>
                <a:spcPts val="3157"/>
              </a:lnSpc>
              <a:spcBef>
                <a:spcPct val="0"/>
              </a:spcBef>
            </a:pPr>
            <a:r>
              <a:rPr lang="en-US" sz="2287">
                <a:solidFill>
                  <a:srgbClr val="FFFFFF"/>
                </a:solidFill>
                <a:latin typeface="DM Sans Bold"/>
              </a:rPr>
              <a:t>Embedd the Object patches</a:t>
            </a:r>
          </a:p>
        </p:txBody>
      </p:sp>
      <p:sp>
        <p:nvSpPr>
          <p:cNvPr name="AutoShape 17" id="17"/>
          <p:cNvSpPr/>
          <p:nvPr/>
        </p:nvSpPr>
        <p:spPr>
          <a:xfrm>
            <a:off x="10437544" y="3878444"/>
            <a:ext cx="0" cy="1600495"/>
          </a:xfrm>
          <a:prstGeom prst="line">
            <a:avLst/>
          </a:prstGeom>
          <a:ln cap="flat" w="38100">
            <a:solidFill>
              <a:srgbClr val="FFFFFF"/>
            </a:solidFill>
            <a:prstDash val="solid"/>
            <a:headEnd type="none" len="sm" w="sm"/>
            <a:tailEnd type="arrow" len="sm" w="med"/>
          </a:ln>
        </p:spPr>
      </p:sp>
      <p:sp>
        <p:nvSpPr>
          <p:cNvPr name="AutoShape 18" id="18"/>
          <p:cNvSpPr/>
          <p:nvPr/>
        </p:nvSpPr>
        <p:spPr>
          <a:xfrm flipV="true">
            <a:off x="10437544" y="5992046"/>
            <a:ext cx="0" cy="1808766"/>
          </a:xfrm>
          <a:prstGeom prst="line">
            <a:avLst/>
          </a:prstGeom>
          <a:ln cap="flat" w="38100">
            <a:solidFill>
              <a:srgbClr val="FFFFFF"/>
            </a:solidFill>
            <a:prstDash val="solid"/>
            <a:headEnd type="none" len="sm" w="sm"/>
            <a:tailEnd type="arrow" len="sm" w="med"/>
          </a:ln>
        </p:spPr>
      </p:sp>
      <p:sp>
        <p:nvSpPr>
          <p:cNvPr name="Freeform 19" id="19"/>
          <p:cNvSpPr/>
          <p:nvPr/>
        </p:nvSpPr>
        <p:spPr>
          <a:xfrm flipH="false" flipV="false" rot="0">
            <a:off x="1256497" y="2111435"/>
            <a:ext cx="2132356" cy="2386165"/>
          </a:xfrm>
          <a:custGeom>
            <a:avLst/>
            <a:gdLst/>
            <a:ahLst/>
            <a:cxnLst/>
            <a:rect r="r" b="b" t="t" l="l"/>
            <a:pathLst>
              <a:path h="2386165" w="2132356">
                <a:moveTo>
                  <a:pt x="0" y="0"/>
                </a:moveTo>
                <a:lnTo>
                  <a:pt x="2132356" y="0"/>
                </a:lnTo>
                <a:lnTo>
                  <a:pt x="2132356" y="2386165"/>
                </a:lnTo>
                <a:lnTo>
                  <a:pt x="0" y="2386165"/>
                </a:lnTo>
                <a:lnTo>
                  <a:pt x="0" y="0"/>
                </a:lnTo>
                <a:close/>
              </a:path>
            </a:pathLst>
          </a:custGeom>
          <a:blipFill>
            <a:blip r:embed="rId6"/>
            <a:stretch>
              <a:fillRect l="-54324" t="0" r="-17055" b="-18540"/>
            </a:stretch>
          </a:blipFill>
        </p:spPr>
      </p:sp>
      <p:sp>
        <p:nvSpPr>
          <p:cNvPr name="Freeform 20" id="20"/>
          <p:cNvSpPr/>
          <p:nvPr/>
        </p:nvSpPr>
        <p:spPr>
          <a:xfrm flipH="false" flipV="false" rot="0">
            <a:off x="1255801" y="6723968"/>
            <a:ext cx="2133052" cy="2153687"/>
          </a:xfrm>
          <a:custGeom>
            <a:avLst/>
            <a:gdLst/>
            <a:ahLst/>
            <a:cxnLst/>
            <a:rect r="r" b="b" t="t" l="l"/>
            <a:pathLst>
              <a:path h="2153687" w="2133052">
                <a:moveTo>
                  <a:pt x="0" y="0"/>
                </a:moveTo>
                <a:lnTo>
                  <a:pt x="2133052" y="0"/>
                </a:lnTo>
                <a:lnTo>
                  <a:pt x="2133052" y="2153687"/>
                </a:lnTo>
                <a:lnTo>
                  <a:pt x="0" y="2153687"/>
                </a:lnTo>
                <a:lnTo>
                  <a:pt x="0" y="0"/>
                </a:lnTo>
                <a:close/>
              </a:path>
            </a:pathLst>
          </a:custGeom>
          <a:blipFill>
            <a:blip r:embed="rId7"/>
            <a:stretch>
              <a:fillRect l="-39682" t="0" r="0" b="-15136"/>
            </a:stretch>
          </a:blipFill>
        </p:spPr>
      </p:sp>
      <p:sp>
        <p:nvSpPr>
          <p:cNvPr name="Freeform 21" id="21"/>
          <p:cNvSpPr/>
          <p:nvPr/>
        </p:nvSpPr>
        <p:spPr>
          <a:xfrm flipH="false" flipV="false" rot="0">
            <a:off x="13998356" y="4375450"/>
            <a:ext cx="2722030" cy="2797527"/>
          </a:xfrm>
          <a:custGeom>
            <a:avLst/>
            <a:gdLst/>
            <a:ahLst/>
            <a:cxnLst/>
            <a:rect r="r" b="b" t="t" l="l"/>
            <a:pathLst>
              <a:path h="2797527" w="2722030">
                <a:moveTo>
                  <a:pt x="0" y="0"/>
                </a:moveTo>
                <a:lnTo>
                  <a:pt x="2722029" y="0"/>
                </a:lnTo>
                <a:lnTo>
                  <a:pt x="2722029" y="2797528"/>
                </a:lnTo>
                <a:lnTo>
                  <a:pt x="0" y="2797528"/>
                </a:lnTo>
                <a:lnTo>
                  <a:pt x="0" y="0"/>
                </a:lnTo>
                <a:close/>
              </a:path>
            </a:pathLst>
          </a:custGeom>
          <a:blipFill>
            <a:blip r:embed="rId8"/>
            <a:stretch>
              <a:fillRect l="-53888" t="0" r="0" b="-1572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5559" y="0"/>
            <a:ext cx="2988937" cy="570615"/>
          </a:xfrm>
          <a:custGeom>
            <a:avLst/>
            <a:gdLst/>
            <a:ahLst/>
            <a:cxnLst/>
            <a:rect r="r" b="b" t="t" l="l"/>
            <a:pathLst>
              <a:path h="570615" w="2988937">
                <a:moveTo>
                  <a:pt x="0" y="0"/>
                </a:moveTo>
                <a:lnTo>
                  <a:pt x="2988937" y="0"/>
                </a:lnTo>
                <a:lnTo>
                  <a:pt x="2988937" y="570615"/>
                </a:lnTo>
                <a:lnTo>
                  <a:pt x="0" y="57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93441" y="7167465"/>
            <a:ext cx="2936093" cy="785902"/>
          </a:xfrm>
          <a:prstGeom prst="rect">
            <a:avLst/>
          </a:prstGeom>
        </p:spPr>
        <p:txBody>
          <a:bodyPr anchor="t" rtlCol="false" tIns="0" lIns="0" bIns="0" rIns="0">
            <a:spAutoFit/>
          </a:bodyPr>
          <a:lstStyle/>
          <a:p>
            <a:pPr algn="ctr">
              <a:lnSpc>
                <a:spcPts val="3157"/>
              </a:lnSpc>
            </a:pPr>
            <a:r>
              <a:rPr lang="en-US" sz="2287">
                <a:solidFill>
                  <a:srgbClr val="FFFFFF"/>
                </a:solidFill>
                <a:latin typeface="DM Sans Bold"/>
              </a:rPr>
              <a:t>Detected text </a:t>
            </a:r>
          </a:p>
          <a:p>
            <a:pPr algn="ctr">
              <a:lnSpc>
                <a:spcPts val="3157"/>
              </a:lnSpc>
              <a:spcBef>
                <a:spcPct val="0"/>
              </a:spcBef>
            </a:pPr>
            <a:r>
              <a:rPr lang="en-US" sz="2287">
                <a:solidFill>
                  <a:srgbClr val="FFFFFF"/>
                </a:solidFill>
                <a:latin typeface="DM Sans Bold"/>
              </a:rPr>
              <a:t>and position</a:t>
            </a:r>
          </a:p>
        </p:txBody>
      </p:sp>
      <p:sp>
        <p:nvSpPr>
          <p:cNvPr name="TextBox 5" id="5"/>
          <p:cNvSpPr txBox="true"/>
          <p:nvPr/>
        </p:nvSpPr>
        <p:spPr>
          <a:xfrm rot="0">
            <a:off x="7208908" y="2609130"/>
            <a:ext cx="2305160" cy="785902"/>
          </a:xfrm>
          <a:prstGeom prst="rect">
            <a:avLst/>
          </a:prstGeom>
        </p:spPr>
        <p:txBody>
          <a:bodyPr anchor="t" rtlCol="false" tIns="0" lIns="0" bIns="0" rIns="0">
            <a:spAutoFit/>
          </a:bodyPr>
          <a:lstStyle/>
          <a:p>
            <a:pPr algn="ctr">
              <a:lnSpc>
                <a:spcPts val="3157"/>
              </a:lnSpc>
            </a:pPr>
            <a:r>
              <a:rPr lang="en-US" sz="2287">
                <a:solidFill>
                  <a:srgbClr val="FFFFFF"/>
                </a:solidFill>
                <a:latin typeface="DM Sans Bold"/>
              </a:rPr>
              <a:t>Detected text</a:t>
            </a:r>
          </a:p>
          <a:p>
            <a:pPr algn="ctr">
              <a:lnSpc>
                <a:spcPts val="3157"/>
              </a:lnSpc>
              <a:spcBef>
                <a:spcPct val="0"/>
              </a:spcBef>
            </a:pPr>
            <a:r>
              <a:rPr lang="en-US" sz="2287">
                <a:solidFill>
                  <a:srgbClr val="FFFFFF"/>
                </a:solidFill>
                <a:latin typeface="DM Sans Bold"/>
              </a:rPr>
              <a:t> and position</a:t>
            </a:r>
          </a:p>
        </p:txBody>
      </p:sp>
      <p:sp>
        <p:nvSpPr>
          <p:cNvPr name="Freeform 6" id="6"/>
          <p:cNvSpPr/>
          <p:nvPr/>
        </p:nvSpPr>
        <p:spPr>
          <a:xfrm flipH="false" flipV="false" rot="0">
            <a:off x="1859982" y="5938743"/>
            <a:ext cx="3491949" cy="2906166"/>
          </a:xfrm>
          <a:custGeom>
            <a:avLst/>
            <a:gdLst/>
            <a:ahLst/>
            <a:cxnLst/>
            <a:rect r="r" b="b" t="t" l="l"/>
            <a:pathLst>
              <a:path h="2906166" w="3491949">
                <a:moveTo>
                  <a:pt x="0" y="0"/>
                </a:moveTo>
                <a:lnTo>
                  <a:pt x="3491949" y="0"/>
                </a:lnTo>
                <a:lnTo>
                  <a:pt x="3491949" y="2906166"/>
                </a:lnTo>
                <a:lnTo>
                  <a:pt x="0" y="2906166"/>
                </a:lnTo>
                <a:lnTo>
                  <a:pt x="0" y="0"/>
                </a:lnTo>
                <a:close/>
              </a:path>
            </a:pathLst>
          </a:custGeom>
          <a:blipFill>
            <a:blip r:embed="rId4"/>
            <a:stretch>
              <a:fillRect l="0" t="0" r="0" b="0"/>
            </a:stretch>
          </a:blipFill>
        </p:spPr>
      </p:sp>
      <p:sp>
        <p:nvSpPr>
          <p:cNvPr name="Freeform 7" id="7"/>
          <p:cNvSpPr/>
          <p:nvPr/>
        </p:nvSpPr>
        <p:spPr>
          <a:xfrm flipH="false" flipV="false" rot="0">
            <a:off x="1475195" y="1688549"/>
            <a:ext cx="3939875" cy="3049508"/>
          </a:xfrm>
          <a:custGeom>
            <a:avLst/>
            <a:gdLst/>
            <a:ahLst/>
            <a:cxnLst/>
            <a:rect r="r" b="b" t="t" l="l"/>
            <a:pathLst>
              <a:path h="3049508" w="3939875">
                <a:moveTo>
                  <a:pt x="0" y="0"/>
                </a:moveTo>
                <a:lnTo>
                  <a:pt x="3939875" y="0"/>
                </a:lnTo>
                <a:lnTo>
                  <a:pt x="3939875" y="3049508"/>
                </a:lnTo>
                <a:lnTo>
                  <a:pt x="0" y="3049508"/>
                </a:lnTo>
                <a:lnTo>
                  <a:pt x="0" y="0"/>
                </a:lnTo>
                <a:close/>
              </a:path>
            </a:pathLst>
          </a:custGeom>
          <a:blipFill>
            <a:blip r:embed="rId5"/>
            <a:stretch>
              <a:fillRect l="0" t="0" r="0" b="0"/>
            </a:stretch>
          </a:blipFill>
        </p:spPr>
      </p:sp>
      <p:sp>
        <p:nvSpPr>
          <p:cNvPr name="Freeform 8" id="8"/>
          <p:cNvSpPr/>
          <p:nvPr/>
        </p:nvSpPr>
        <p:spPr>
          <a:xfrm flipH="false" flipV="false" rot="0">
            <a:off x="12623925" y="3681533"/>
            <a:ext cx="4188880" cy="3237532"/>
          </a:xfrm>
          <a:custGeom>
            <a:avLst/>
            <a:gdLst/>
            <a:ahLst/>
            <a:cxnLst/>
            <a:rect r="r" b="b" t="t" l="l"/>
            <a:pathLst>
              <a:path h="3237532" w="4188880">
                <a:moveTo>
                  <a:pt x="0" y="0"/>
                </a:moveTo>
                <a:lnTo>
                  <a:pt x="4188880" y="0"/>
                </a:lnTo>
                <a:lnTo>
                  <a:pt x="4188880" y="3237532"/>
                </a:lnTo>
                <a:lnTo>
                  <a:pt x="0" y="3237532"/>
                </a:lnTo>
                <a:lnTo>
                  <a:pt x="0" y="0"/>
                </a:lnTo>
                <a:close/>
              </a:path>
            </a:pathLst>
          </a:custGeom>
          <a:blipFill>
            <a:blip r:embed="rId6"/>
            <a:stretch>
              <a:fillRect l="0" t="0" r="0" b="0"/>
            </a:stretch>
          </a:blipFill>
        </p:spPr>
      </p:sp>
      <p:sp>
        <p:nvSpPr>
          <p:cNvPr name="TextBox 9" id="9"/>
          <p:cNvSpPr txBox="true"/>
          <p:nvPr/>
        </p:nvSpPr>
        <p:spPr>
          <a:xfrm rot="0">
            <a:off x="3388853" y="1019175"/>
            <a:ext cx="11510293" cy="741045"/>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OCR PIPELINE</a:t>
            </a:r>
          </a:p>
        </p:txBody>
      </p:sp>
      <p:sp>
        <p:nvSpPr>
          <p:cNvPr name="TextBox 10" id="10"/>
          <p:cNvSpPr txBox="true"/>
          <p:nvPr/>
        </p:nvSpPr>
        <p:spPr>
          <a:xfrm rot="0">
            <a:off x="2715636" y="8939504"/>
            <a:ext cx="145899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Figma design</a:t>
            </a:r>
          </a:p>
        </p:txBody>
      </p:sp>
      <p:sp>
        <p:nvSpPr>
          <p:cNvPr name="TextBox 11" id="11"/>
          <p:cNvSpPr txBox="true"/>
          <p:nvPr/>
        </p:nvSpPr>
        <p:spPr>
          <a:xfrm rot="0">
            <a:off x="3445132" y="4775332"/>
            <a:ext cx="1131332" cy="318796"/>
          </a:xfrm>
          <a:prstGeom prst="rect">
            <a:avLst/>
          </a:prstGeom>
        </p:spPr>
        <p:txBody>
          <a:bodyPr anchor="t" rtlCol="false" tIns="0" lIns="0" bIns="0" rIns="0">
            <a:spAutoFit/>
          </a:bodyPr>
          <a:lstStyle/>
          <a:p>
            <a:pPr algn="ctr">
              <a:lnSpc>
                <a:spcPts val="2605"/>
              </a:lnSpc>
              <a:spcBef>
                <a:spcPct val="0"/>
              </a:spcBef>
            </a:pPr>
            <a:r>
              <a:rPr lang="en-US" sz="1887">
                <a:solidFill>
                  <a:srgbClr val="FFFFFF"/>
                </a:solidFill>
                <a:latin typeface="DM Sans"/>
              </a:rPr>
              <a:t>Web page</a:t>
            </a:r>
          </a:p>
        </p:txBody>
      </p:sp>
      <p:sp>
        <p:nvSpPr>
          <p:cNvPr name="TextBox 12" id="12"/>
          <p:cNvSpPr txBox="true"/>
          <p:nvPr/>
        </p:nvSpPr>
        <p:spPr>
          <a:xfrm rot="0">
            <a:off x="7089900" y="4691320"/>
            <a:ext cx="2543175" cy="1160807"/>
          </a:xfrm>
          <a:prstGeom prst="rect">
            <a:avLst/>
          </a:prstGeom>
        </p:spPr>
        <p:txBody>
          <a:bodyPr anchor="t" rtlCol="false" tIns="0" lIns="0" bIns="0" rIns="0">
            <a:spAutoFit/>
          </a:bodyPr>
          <a:lstStyle/>
          <a:p>
            <a:pPr algn="ctr">
              <a:lnSpc>
                <a:spcPts val="4675"/>
              </a:lnSpc>
            </a:pPr>
            <a:r>
              <a:rPr lang="en-US" sz="3387">
                <a:solidFill>
                  <a:srgbClr val="FFFFFF"/>
                </a:solidFill>
                <a:latin typeface="DM Sans Bold"/>
              </a:rPr>
              <a:t>Comparison</a:t>
            </a:r>
          </a:p>
          <a:p>
            <a:pPr algn="ctr">
              <a:lnSpc>
                <a:spcPts val="4675"/>
              </a:lnSpc>
              <a:spcBef>
                <a:spcPct val="0"/>
              </a:spcBef>
            </a:pPr>
            <a:r>
              <a:rPr lang="en-US" sz="3387">
                <a:solidFill>
                  <a:srgbClr val="FFFFFF"/>
                </a:solidFill>
                <a:latin typeface="DM Sans Bold"/>
              </a:rPr>
              <a:t>Algorithm</a:t>
            </a:r>
          </a:p>
        </p:txBody>
      </p:sp>
      <p:sp>
        <p:nvSpPr>
          <p:cNvPr name="AutoShape 13" id="13"/>
          <p:cNvSpPr/>
          <p:nvPr/>
        </p:nvSpPr>
        <p:spPr>
          <a:xfrm>
            <a:off x="5352227" y="7579466"/>
            <a:ext cx="1541214" cy="0"/>
          </a:xfrm>
          <a:prstGeom prst="line">
            <a:avLst/>
          </a:prstGeom>
          <a:ln cap="flat" w="38100">
            <a:solidFill>
              <a:srgbClr val="FFFFFF"/>
            </a:solidFill>
            <a:prstDash val="solid"/>
            <a:headEnd type="none" len="sm" w="sm"/>
            <a:tailEnd type="arrow" len="sm" w="med"/>
          </a:ln>
        </p:spPr>
      </p:sp>
      <p:sp>
        <p:nvSpPr>
          <p:cNvPr name="AutoShape 14" id="14"/>
          <p:cNvSpPr/>
          <p:nvPr/>
        </p:nvSpPr>
        <p:spPr>
          <a:xfrm flipV="true">
            <a:off x="5415366" y="3021131"/>
            <a:ext cx="1793542" cy="19048"/>
          </a:xfrm>
          <a:prstGeom prst="line">
            <a:avLst/>
          </a:prstGeom>
          <a:ln cap="flat" w="38100">
            <a:solidFill>
              <a:srgbClr val="FFFFFF"/>
            </a:solidFill>
            <a:prstDash val="solid"/>
            <a:headEnd type="none" len="sm" w="sm"/>
            <a:tailEnd type="arrow" len="sm" w="med"/>
          </a:ln>
        </p:spPr>
      </p:sp>
      <p:sp>
        <p:nvSpPr>
          <p:cNvPr name="AutoShape 15" id="15"/>
          <p:cNvSpPr/>
          <p:nvPr/>
        </p:nvSpPr>
        <p:spPr>
          <a:xfrm>
            <a:off x="8361488" y="3395032"/>
            <a:ext cx="0" cy="1353438"/>
          </a:xfrm>
          <a:prstGeom prst="line">
            <a:avLst/>
          </a:prstGeom>
          <a:ln cap="flat" w="38100">
            <a:solidFill>
              <a:srgbClr val="FFFFFF"/>
            </a:solidFill>
            <a:prstDash val="solid"/>
            <a:headEnd type="none" len="sm" w="sm"/>
            <a:tailEnd type="arrow" len="sm" w="med"/>
          </a:ln>
        </p:spPr>
      </p:sp>
      <p:sp>
        <p:nvSpPr>
          <p:cNvPr name="AutoShape 16" id="16"/>
          <p:cNvSpPr/>
          <p:nvPr/>
        </p:nvSpPr>
        <p:spPr>
          <a:xfrm flipV="true">
            <a:off x="8361488" y="5852127"/>
            <a:ext cx="0" cy="1353438"/>
          </a:xfrm>
          <a:prstGeom prst="line">
            <a:avLst/>
          </a:prstGeom>
          <a:ln cap="flat" w="38100">
            <a:solidFill>
              <a:srgbClr val="FFFFFF"/>
            </a:solidFill>
            <a:prstDash val="solid"/>
            <a:headEnd type="none" len="sm" w="sm"/>
            <a:tailEnd type="arrow" len="sm" w="med"/>
          </a:ln>
        </p:spPr>
      </p:sp>
      <p:sp>
        <p:nvSpPr>
          <p:cNvPr name="AutoShape 17" id="17"/>
          <p:cNvSpPr/>
          <p:nvPr/>
        </p:nvSpPr>
        <p:spPr>
          <a:xfrm>
            <a:off x="9633075" y="5300299"/>
            <a:ext cx="2990850" cy="0"/>
          </a:xfrm>
          <a:prstGeom prst="line">
            <a:avLst/>
          </a:prstGeom>
          <a:ln cap="flat" w="38100">
            <a:solidFill>
              <a:srgbClr val="FFFFFF"/>
            </a:solidFill>
            <a:prstDash val="solid"/>
            <a:headEnd type="none" len="sm" w="sm"/>
            <a:tailEnd type="arrow" len="sm" w="med"/>
          </a:ln>
        </p:spPr>
      </p:sp>
      <p:sp>
        <p:nvSpPr>
          <p:cNvPr name="TextBox 18" id="18"/>
          <p:cNvSpPr txBox="true"/>
          <p:nvPr/>
        </p:nvSpPr>
        <p:spPr>
          <a:xfrm rot="0">
            <a:off x="9975920" y="4308226"/>
            <a:ext cx="2305160" cy="785902"/>
          </a:xfrm>
          <a:prstGeom prst="rect">
            <a:avLst/>
          </a:prstGeom>
        </p:spPr>
        <p:txBody>
          <a:bodyPr anchor="t" rtlCol="false" tIns="0" lIns="0" bIns="0" rIns="0">
            <a:spAutoFit/>
          </a:bodyPr>
          <a:lstStyle/>
          <a:p>
            <a:pPr algn="ctr">
              <a:lnSpc>
                <a:spcPts val="3157"/>
              </a:lnSpc>
            </a:pPr>
            <a:r>
              <a:rPr lang="en-US" sz="2287">
                <a:solidFill>
                  <a:srgbClr val="FFFFFF"/>
                </a:solidFill>
                <a:latin typeface="DM Sans Bold"/>
              </a:rPr>
              <a:t>Detected </a:t>
            </a:r>
          </a:p>
          <a:p>
            <a:pPr algn="ctr">
              <a:lnSpc>
                <a:spcPts val="3157"/>
              </a:lnSpc>
              <a:spcBef>
                <a:spcPct val="0"/>
              </a:spcBef>
            </a:pPr>
            <a:r>
              <a:rPr lang="en-US" sz="2287">
                <a:solidFill>
                  <a:srgbClr val="FFFFFF"/>
                </a:solidFill>
                <a:latin typeface="DM Sans Bold"/>
              </a:rPr>
              <a:t>errors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DAF2HsZklsg</dc:identifier>
  <dcterms:modified xsi:type="dcterms:W3CDTF">2011-08-01T06:04:30Z</dcterms:modified>
  <cp:revision>1</cp:revision>
  <dc:title>TasouliskSIA</dc:title>
</cp:coreProperties>
</file>